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layout1.xml" ContentType="application/vnd.openxmlformats-officedocument.drawingml.diagramLayout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5"/>
  </p:notesMasterIdLst>
  <p:sldIdLst>
    <p:sldId id="282" r:id="rId2"/>
    <p:sldId id="283" r:id="rId3"/>
    <p:sldId id="260" r:id="rId4"/>
    <p:sldId id="257" r:id="rId5"/>
    <p:sldId id="261" r:id="rId6"/>
    <p:sldId id="258" r:id="rId7"/>
    <p:sldId id="292" r:id="rId8"/>
    <p:sldId id="286" r:id="rId9"/>
    <p:sldId id="293" r:id="rId10"/>
    <p:sldId id="295" r:id="rId11"/>
    <p:sldId id="294" r:id="rId12"/>
    <p:sldId id="289" r:id="rId13"/>
    <p:sldId id="264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howGuides="1">
      <p:cViewPr varScale="1">
        <p:scale>
          <a:sx n="70" d="100"/>
          <a:sy n="70" d="100"/>
        </p:scale>
        <p:origin x="-108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B30F7E3-655E-4F94-B1DF-001CB0790510}" type="doc">
      <dgm:prSet loTypeId="urn:microsoft.com/office/officeart/2005/8/layout/radial4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96FF612-6D72-4F1C-A950-B122799B6802}">
      <dgm:prSet phldrT="[Text]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path path="circle">
            <a:fillToRect l="50000" t="50000" r="50000" b="50000"/>
          </a:path>
          <a:tileRect/>
        </a:gradFill>
      </dgm:spPr>
      <dgm:t>
        <a:bodyPr/>
        <a:lstStyle/>
        <a:p>
          <a:r>
            <a:rPr lang="en-US" b="1" dirty="0" smtClean="0">
              <a:solidFill>
                <a:schemeClr val="bg1"/>
              </a:solidFill>
            </a:rPr>
            <a:t>UC Curation Center</a:t>
          </a:r>
          <a:endParaRPr lang="en-US" b="1" dirty="0">
            <a:solidFill>
              <a:schemeClr val="bg1"/>
            </a:solidFill>
          </a:endParaRPr>
        </a:p>
      </dgm:t>
    </dgm:pt>
    <dgm:pt modelId="{CDEC1FC1-5E28-4D1F-B1EE-6246A39EEE52}" type="parTrans" cxnId="{D95B3A93-39E3-434C-B0E6-0540C41DD78E}">
      <dgm:prSet/>
      <dgm:spPr/>
      <dgm:t>
        <a:bodyPr/>
        <a:lstStyle/>
        <a:p>
          <a:endParaRPr lang="en-US"/>
        </a:p>
      </dgm:t>
    </dgm:pt>
    <dgm:pt modelId="{18138296-2B30-4A0E-AAA7-201010E9674E}" type="sibTrans" cxnId="{D95B3A93-39E3-434C-B0E6-0540C41DD78E}">
      <dgm:prSet/>
      <dgm:spPr/>
      <dgm:t>
        <a:bodyPr/>
        <a:lstStyle/>
        <a:p>
          <a:endParaRPr lang="en-US"/>
        </a:p>
      </dgm:t>
    </dgm:pt>
    <dgm:pt modelId="{DE7694A2-B4C9-4DD0-9A3F-3FA600EAE94C}">
      <dgm:prSet phldrT="[Text]" custT="1"/>
      <dgm:spPr>
        <a:solidFill>
          <a:schemeClr val="accent6">
            <a:lumMod val="75000"/>
          </a:schemeClr>
        </a:solidFill>
      </dgm:spPr>
      <dgm:t>
        <a:bodyPr lIns="0" tIns="0" rIns="0" bIns="0"/>
        <a:lstStyle/>
        <a:p>
          <a:r>
            <a:rPr lang="en-US" sz="1400" dirty="0" smtClean="0"/>
            <a:t>Private sector</a:t>
          </a:r>
          <a:endParaRPr lang="en-US" sz="1400" dirty="0"/>
        </a:p>
      </dgm:t>
    </dgm:pt>
    <dgm:pt modelId="{95D4BB9C-2160-47B2-9BEC-B9FF79C15CF1}" type="sibTrans" cxnId="{C634758C-6E9A-42EF-AEC4-516F07275262}">
      <dgm:prSet/>
      <dgm:spPr/>
      <dgm:t>
        <a:bodyPr/>
        <a:lstStyle/>
        <a:p>
          <a:endParaRPr lang="en-US"/>
        </a:p>
      </dgm:t>
    </dgm:pt>
    <dgm:pt modelId="{D2C342E1-0BBE-4056-BC8A-A3AFFF361D8E}" type="parTrans" cxnId="{C634758C-6E9A-42EF-AEC4-516F07275262}">
      <dgm:prSet/>
      <dgm:spPr/>
      <dgm:t>
        <a:bodyPr/>
        <a:lstStyle/>
        <a:p>
          <a:endParaRPr lang="en-US" dirty="0"/>
        </a:p>
      </dgm:t>
    </dgm:pt>
    <dgm:pt modelId="{AF1A437C-372F-4052-BAF0-4B91B1096987}">
      <dgm:prSet phldrT="[Text]" custT="1"/>
      <dgm:spPr>
        <a:solidFill>
          <a:schemeClr val="accent6">
            <a:lumMod val="75000"/>
          </a:schemeClr>
        </a:solidFill>
      </dgm:spPr>
      <dgm:t>
        <a:bodyPr lIns="0" tIns="0" rIns="0" bIns="0"/>
        <a:lstStyle/>
        <a:p>
          <a:r>
            <a:rPr lang="en-US" sz="1400" dirty="0" smtClean="0"/>
            <a:t>National / international libraries</a:t>
          </a:r>
          <a:endParaRPr lang="en-US" sz="1400" dirty="0"/>
        </a:p>
      </dgm:t>
    </dgm:pt>
    <dgm:pt modelId="{64C4D2CA-FE4D-4294-9B3A-28584A3135B6}" type="sibTrans" cxnId="{E2F4C83A-5EDB-43E1-BD7D-7D8F8F7120E4}">
      <dgm:prSet/>
      <dgm:spPr/>
      <dgm:t>
        <a:bodyPr/>
        <a:lstStyle/>
        <a:p>
          <a:endParaRPr lang="en-US"/>
        </a:p>
      </dgm:t>
    </dgm:pt>
    <dgm:pt modelId="{907DE8A1-4292-4E7E-A041-BE4462B1F471}" type="parTrans" cxnId="{E2F4C83A-5EDB-43E1-BD7D-7D8F8F7120E4}">
      <dgm:prSet/>
      <dgm:spPr/>
      <dgm:t>
        <a:bodyPr/>
        <a:lstStyle/>
        <a:p>
          <a:endParaRPr lang="en-US" dirty="0"/>
        </a:p>
      </dgm:t>
    </dgm:pt>
    <dgm:pt modelId="{9FB01F84-377B-4C2B-9EEE-9336F8BDB9A4}">
      <dgm:prSet phldrT="[Text]" custT="1"/>
      <dgm:spPr/>
      <dgm:t>
        <a:bodyPr lIns="0" tIns="0" rIns="0" bIns="0"/>
        <a:lstStyle/>
        <a:p>
          <a:r>
            <a:rPr lang="en-US" sz="1400" dirty="0" smtClean="0"/>
            <a:t>Faculty / researchers</a:t>
          </a:r>
          <a:endParaRPr lang="en-US" sz="1400" dirty="0"/>
        </a:p>
      </dgm:t>
    </dgm:pt>
    <dgm:pt modelId="{7EE19646-60CB-44DF-B505-D55A01EAB010}" type="sibTrans" cxnId="{B2A85999-F75E-4B0E-8E47-1BE75098CFAA}">
      <dgm:prSet/>
      <dgm:spPr/>
      <dgm:t>
        <a:bodyPr/>
        <a:lstStyle/>
        <a:p>
          <a:endParaRPr lang="en-US"/>
        </a:p>
      </dgm:t>
    </dgm:pt>
    <dgm:pt modelId="{CACB4093-4476-42B3-ACE2-E89F5B84D748}" type="parTrans" cxnId="{B2A85999-F75E-4B0E-8E47-1BE75098CFAA}">
      <dgm:prSet/>
      <dgm:spPr/>
      <dgm:t>
        <a:bodyPr/>
        <a:lstStyle/>
        <a:p>
          <a:endParaRPr lang="en-US" dirty="0"/>
        </a:p>
      </dgm:t>
    </dgm:pt>
    <dgm:pt modelId="{BDBF274B-BB80-41ED-8C81-7457342349CE}">
      <dgm:prSet phldrT="[Text]" custT="1"/>
      <dgm:spPr/>
      <dgm:t>
        <a:bodyPr lIns="0" tIns="0" rIns="0" bIns="0"/>
        <a:lstStyle/>
        <a:p>
          <a:r>
            <a:rPr lang="en-US" sz="1400" dirty="0" smtClean="0"/>
            <a:t>Research Units</a:t>
          </a:r>
          <a:endParaRPr lang="en-US" sz="1400" dirty="0"/>
        </a:p>
      </dgm:t>
    </dgm:pt>
    <dgm:pt modelId="{ADD0A60F-EB28-4360-B788-F4B4956963F7}" type="parTrans" cxnId="{BB0986A9-3940-418D-97CF-5749802B1963}">
      <dgm:prSet/>
      <dgm:spPr/>
      <dgm:t>
        <a:bodyPr/>
        <a:lstStyle/>
        <a:p>
          <a:endParaRPr lang="en-US" dirty="0"/>
        </a:p>
      </dgm:t>
    </dgm:pt>
    <dgm:pt modelId="{B8062900-A121-4D37-BCC5-922BF3C6E23F}" type="sibTrans" cxnId="{BB0986A9-3940-418D-97CF-5749802B1963}">
      <dgm:prSet/>
      <dgm:spPr/>
      <dgm:t>
        <a:bodyPr/>
        <a:lstStyle/>
        <a:p>
          <a:endParaRPr lang="en-US"/>
        </a:p>
      </dgm:t>
    </dgm:pt>
    <dgm:pt modelId="{8766E1B6-623D-4325-9BA2-C7CE39BB19B8}">
      <dgm:prSet phldrT="[Text]" custT="1"/>
      <dgm:spPr/>
      <dgm:t>
        <a:bodyPr lIns="0" tIns="0" rIns="0" bIns="0"/>
        <a:lstStyle/>
        <a:p>
          <a:r>
            <a:rPr lang="en-US" sz="1400" dirty="0" smtClean="0"/>
            <a:t>Libraries</a:t>
          </a:r>
          <a:endParaRPr lang="en-US" sz="1400" dirty="0"/>
        </a:p>
      </dgm:t>
    </dgm:pt>
    <dgm:pt modelId="{0F4C21C4-8BBA-42DB-B187-2B8614A9992F}" type="parTrans" cxnId="{331A6E6A-196E-42B1-963C-7C362C7EA240}">
      <dgm:prSet/>
      <dgm:spPr/>
      <dgm:t>
        <a:bodyPr/>
        <a:lstStyle/>
        <a:p>
          <a:endParaRPr lang="en-US" dirty="0"/>
        </a:p>
      </dgm:t>
    </dgm:pt>
    <dgm:pt modelId="{678DDFE1-CF6F-4151-8FE4-EA076CC89286}" type="sibTrans" cxnId="{331A6E6A-196E-42B1-963C-7C362C7EA240}">
      <dgm:prSet/>
      <dgm:spPr/>
      <dgm:t>
        <a:bodyPr/>
        <a:lstStyle/>
        <a:p>
          <a:endParaRPr lang="en-US"/>
        </a:p>
      </dgm:t>
    </dgm:pt>
    <dgm:pt modelId="{2C51BD1D-D55D-48A9-9A55-34451E6A06A5}">
      <dgm:prSet phldrT="[Text]" custT="1"/>
      <dgm:spPr/>
      <dgm:t>
        <a:bodyPr lIns="0" tIns="0" rIns="0" bIns="0"/>
        <a:lstStyle/>
        <a:p>
          <a:r>
            <a:rPr lang="en-US" sz="1400" dirty="0" smtClean="0"/>
            <a:t>Museums</a:t>
          </a:r>
          <a:endParaRPr lang="en-US" sz="1400" dirty="0"/>
        </a:p>
      </dgm:t>
    </dgm:pt>
    <dgm:pt modelId="{7877A3DE-36E6-4ADD-8AC2-97D9A6577DB1}" type="parTrans" cxnId="{0C79D585-D889-4A35-B7A6-0061DBC302DB}">
      <dgm:prSet/>
      <dgm:spPr/>
      <dgm:t>
        <a:bodyPr/>
        <a:lstStyle/>
        <a:p>
          <a:endParaRPr lang="en-US" dirty="0"/>
        </a:p>
      </dgm:t>
    </dgm:pt>
    <dgm:pt modelId="{1C90578A-F49D-4257-829E-18805B9F8BA3}" type="sibTrans" cxnId="{0C79D585-D889-4A35-B7A6-0061DBC302DB}">
      <dgm:prSet/>
      <dgm:spPr/>
      <dgm:t>
        <a:bodyPr/>
        <a:lstStyle/>
        <a:p>
          <a:endParaRPr lang="en-US"/>
        </a:p>
      </dgm:t>
    </dgm:pt>
    <dgm:pt modelId="{F4A34C7C-C428-401C-BDDC-62AFEC78A111}">
      <dgm:prSet phldrT="[Text]" custT="1"/>
      <dgm:spPr/>
      <dgm:t>
        <a:bodyPr lIns="0" tIns="0" rIns="0" bIns="0"/>
        <a:lstStyle/>
        <a:p>
          <a:r>
            <a:rPr lang="en-US" sz="1400" dirty="0" smtClean="0"/>
            <a:t>IT / Data Centers</a:t>
          </a:r>
          <a:endParaRPr lang="en-US" sz="1400" dirty="0"/>
        </a:p>
      </dgm:t>
    </dgm:pt>
    <dgm:pt modelId="{BCBF1030-4436-4DFF-B9A8-23D78CE34273}" type="parTrans" cxnId="{B663D943-FB17-4406-8F8D-368CCCFE223D}">
      <dgm:prSet/>
      <dgm:spPr/>
      <dgm:t>
        <a:bodyPr/>
        <a:lstStyle/>
        <a:p>
          <a:endParaRPr lang="en-US" dirty="0"/>
        </a:p>
      </dgm:t>
    </dgm:pt>
    <dgm:pt modelId="{7B1666D8-0637-4FB5-936F-BA54C54598FB}" type="sibTrans" cxnId="{B663D943-FB17-4406-8F8D-368CCCFE223D}">
      <dgm:prSet/>
      <dgm:spPr/>
      <dgm:t>
        <a:bodyPr/>
        <a:lstStyle/>
        <a:p>
          <a:endParaRPr lang="en-US"/>
        </a:p>
      </dgm:t>
    </dgm:pt>
    <dgm:pt modelId="{FCE38C22-DB3D-45C2-A7CB-E9388CEC156C}">
      <dgm:prSet phldrT="[Text]" custT="1"/>
      <dgm:spPr>
        <a:solidFill>
          <a:schemeClr val="accent6">
            <a:lumMod val="75000"/>
          </a:schemeClr>
        </a:solidFill>
      </dgm:spPr>
      <dgm:t>
        <a:bodyPr lIns="0" tIns="0" rIns="0" bIns="0"/>
        <a:lstStyle/>
        <a:p>
          <a:r>
            <a:rPr lang="en-US" sz="1400" dirty="0" smtClean="0"/>
            <a:t>Non-profit</a:t>
          </a:r>
          <a:endParaRPr lang="en-US" sz="1400" dirty="0"/>
        </a:p>
      </dgm:t>
    </dgm:pt>
    <dgm:pt modelId="{7DC43420-1E83-47A5-A6DB-0DB173A53676}" type="parTrans" cxnId="{5B449A94-C2D2-4D9C-9CF0-5A0E61B214BD}">
      <dgm:prSet/>
      <dgm:spPr/>
      <dgm:t>
        <a:bodyPr/>
        <a:lstStyle/>
        <a:p>
          <a:endParaRPr lang="en-US" dirty="0"/>
        </a:p>
      </dgm:t>
    </dgm:pt>
    <dgm:pt modelId="{778C722A-E478-45F0-8655-3BA429C0F7DE}" type="sibTrans" cxnId="{5B449A94-C2D2-4D9C-9CF0-5A0E61B214BD}">
      <dgm:prSet/>
      <dgm:spPr/>
      <dgm:t>
        <a:bodyPr/>
        <a:lstStyle/>
        <a:p>
          <a:endParaRPr lang="en-US"/>
        </a:p>
      </dgm:t>
    </dgm:pt>
    <dgm:pt modelId="{FF9A9D96-91F8-4985-BFC2-70560830C9C4}">
      <dgm:prSet phldrT="[Text]"/>
      <dgm:spPr/>
      <dgm:t>
        <a:bodyPr/>
        <a:lstStyle/>
        <a:p>
          <a:endParaRPr lang="en-US" dirty="0"/>
        </a:p>
      </dgm:t>
    </dgm:pt>
    <dgm:pt modelId="{3D11E239-6B13-4718-811A-B23C6B5FF8AC}" type="parTrans" cxnId="{F668F57A-9F66-468E-9661-E551602D1333}">
      <dgm:prSet/>
      <dgm:spPr/>
      <dgm:t>
        <a:bodyPr/>
        <a:lstStyle/>
        <a:p>
          <a:endParaRPr lang="en-US"/>
        </a:p>
      </dgm:t>
    </dgm:pt>
    <dgm:pt modelId="{F7566397-5234-449F-A2FF-B42A70390FA0}" type="sibTrans" cxnId="{F668F57A-9F66-468E-9661-E551602D1333}">
      <dgm:prSet/>
      <dgm:spPr/>
      <dgm:t>
        <a:bodyPr/>
        <a:lstStyle/>
        <a:p>
          <a:endParaRPr lang="en-US"/>
        </a:p>
      </dgm:t>
    </dgm:pt>
    <dgm:pt modelId="{24F6641A-F3F6-467B-A6CE-01CA9C722B31}">
      <dgm:prSet phldrT="[Text]" custT="1"/>
      <dgm:spPr>
        <a:solidFill>
          <a:schemeClr val="accent6">
            <a:lumMod val="75000"/>
          </a:schemeClr>
        </a:solidFill>
      </dgm:spPr>
      <dgm:t>
        <a:bodyPr lIns="0" tIns="0" rIns="0" bIns="0"/>
        <a:lstStyle/>
        <a:p>
          <a:r>
            <a:rPr lang="en-US" sz="1400" dirty="0" smtClean="0"/>
            <a:t>Academic institutions</a:t>
          </a:r>
          <a:endParaRPr lang="en-US" sz="1400" dirty="0"/>
        </a:p>
      </dgm:t>
    </dgm:pt>
    <dgm:pt modelId="{E82C1568-9BEB-463B-8A88-0ECCB437C2E3}" type="parTrans" cxnId="{E6BC8899-705D-432D-BB82-7452AE415134}">
      <dgm:prSet/>
      <dgm:spPr/>
      <dgm:t>
        <a:bodyPr/>
        <a:lstStyle/>
        <a:p>
          <a:endParaRPr lang="en-US" dirty="0"/>
        </a:p>
      </dgm:t>
    </dgm:pt>
    <dgm:pt modelId="{049406E1-FDB7-4CA9-BA39-0F3E5FCCC25C}" type="sibTrans" cxnId="{E6BC8899-705D-432D-BB82-7452AE415134}">
      <dgm:prSet/>
      <dgm:spPr/>
      <dgm:t>
        <a:bodyPr/>
        <a:lstStyle/>
        <a:p>
          <a:endParaRPr lang="en-US"/>
        </a:p>
      </dgm:t>
    </dgm:pt>
    <dgm:pt modelId="{169FB4B3-041E-478B-AB54-167ABCB3C67D}">
      <dgm:prSet phldrT="[Text]"/>
      <dgm:spPr/>
      <dgm:t>
        <a:bodyPr/>
        <a:lstStyle/>
        <a:p>
          <a:endParaRPr lang="en-US" dirty="0"/>
        </a:p>
      </dgm:t>
    </dgm:pt>
    <dgm:pt modelId="{31C5DBB7-CC27-423C-B68E-F7AAFA664BAC}" type="parTrans" cxnId="{C99AFB34-83BF-4CB2-90A1-E5AE8ADEE1A7}">
      <dgm:prSet/>
      <dgm:spPr/>
      <dgm:t>
        <a:bodyPr/>
        <a:lstStyle/>
        <a:p>
          <a:endParaRPr lang="en-US"/>
        </a:p>
      </dgm:t>
    </dgm:pt>
    <dgm:pt modelId="{4E678F92-63FC-4B07-A47F-DD06D967D12D}" type="sibTrans" cxnId="{C99AFB34-83BF-4CB2-90A1-E5AE8ADEE1A7}">
      <dgm:prSet/>
      <dgm:spPr/>
      <dgm:t>
        <a:bodyPr/>
        <a:lstStyle/>
        <a:p>
          <a:endParaRPr lang="en-US"/>
        </a:p>
      </dgm:t>
    </dgm:pt>
    <dgm:pt modelId="{C5E015CA-9A40-4B49-B4CF-B3DA951D96FE}" type="pres">
      <dgm:prSet presAssocID="{6B30F7E3-655E-4F94-B1DF-001CB0790510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F83A75A-B285-42AC-8660-A0EF056CDDCE}" type="pres">
      <dgm:prSet presAssocID="{896FF612-6D72-4F1C-A950-B122799B6802}" presName="centerShape" presStyleLbl="node0" presStyleIdx="0" presStyleCnt="1"/>
      <dgm:spPr/>
      <dgm:t>
        <a:bodyPr/>
        <a:lstStyle/>
        <a:p>
          <a:endParaRPr lang="en-US"/>
        </a:p>
      </dgm:t>
    </dgm:pt>
    <dgm:pt modelId="{9CE096BA-760D-4013-8D52-4FD10D924158}" type="pres">
      <dgm:prSet presAssocID="{CACB4093-4476-42B3-ACE2-E89F5B84D748}" presName="parTrans" presStyleLbl="bgSibTrans2D1" presStyleIdx="0" presStyleCnt="9"/>
      <dgm:spPr/>
      <dgm:t>
        <a:bodyPr/>
        <a:lstStyle/>
        <a:p>
          <a:endParaRPr lang="en-US"/>
        </a:p>
      </dgm:t>
    </dgm:pt>
    <dgm:pt modelId="{B3DC9863-798D-4B52-9074-43217124FF83}" type="pres">
      <dgm:prSet presAssocID="{9FB01F84-377B-4C2B-9EEE-9336F8BDB9A4}" presName="node" presStyleLbl="node1" presStyleIdx="0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E6BB881-0E02-42C2-9A3C-C1B5880DF385}" type="pres">
      <dgm:prSet presAssocID="{ADD0A60F-EB28-4360-B788-F4B4956963F7}" presName="parTrans" presStyleLbl="bgSibTrans2D1" presStyleIdx="1" presStyleCnt="9"/>
      <dgm:spPr/>
      <dgm:t>
        <a:bodyPr/>
        <a:lstStyle/>
        <a:p>
          <a:endParaRPr lang="en-US"/>
        </a:p>
      </dgm:t>
    </dgm:pt>
    <dgm:pt modelId="{4FF90779-531C-42B8-8475-3A3C1D03DD17}" type="pres">
      <dgm:prSet presAssocID="{BDBF274B-BB80-41ED-8C81-7457342349CE}" presName="node" presStyleLbl="node1" presStyleIdx="1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C34C06C-9592-4990-B38E-33D820218377}" type="pres">
      <dgm:prSet presAssocID="{0F4C21C4-8BBA-42DB-B187-2B8614A9992F}" presName="parTrans" presStyleLbl="bgSibTrans2D1" presStyleIdx="2" presStyleCnt="9"/>
      <dgm:spPr/>
      <dgm:t>
        <a:bodyPr/>
        <a:lstStyle/>
        <a:p>
          <a:endParaRPr lang="en-US"/>
        </a:p>
      </dgm:t>
    </dgm:pt>
    <dgm:pt modelId="{03977D9D-1CC6-4F10-B95B-8A4506B97A22}" type="pres">
      <dgm:prSet presAssocID="{8766E1B6-623D-4325-9BA2-C7CE39BB19B8}" presName="node" presStyleLbl="node1" presStyleIdx="2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969F1FC-78A4-4381-91F5-550C5099ED6E}" type="pres">
      <dgm:prSet presAssocID="{7877A3DE-36E6-4ADD-8AC2-97D9A6577DB1}" presName="parTrans" presStyleLbl="bgSibTrans2D1" presStyleIdx="3" presStyleCnt="9"/>
      <dgm:spPr/>
      <dgm:t>
        <a:bodyPr/>
        <a:lstStyle/>
        <a:p>
          <a:endParaRPr lang="en-US"/>
        </a:p>
      </dgm:t>
    </dgm:pt>
    <dgm:pt modelId="{B532F0E9-8192-4B5B-8A33-5CB613B1AC72}" type="pres">
      <dgm:prSet presAssocID="{2C51BD1D-D55D-48A9-9A55-34451E6A06A5}" presName="node" presStyleLbl="node1" presStyleIdx="3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D5AFE2A-F08B-4BB3-936E-65FF29CCCD5D}" type="pres">
      <dgm:prSet presAssocID="{BCBF1030-4436-4DFF-B9A8-23D78CE34273}" presName="parTrans" presStyleLbl="bgSibTrans2D1" presStyleIdx="4" presStyleCnt="9"/>
      <dgm:spPr/>
      <dgm:t>
        <a:bodyPr/>
        <a:lstStyle/>
        <a:p>
          <a:endParaRPr lang="en-US"/>
        </a:p>
      </dgm:t>
    </dgm:pt>
    <dgm:pt modelId="{DF55E27D-1CAF-4C0D-A04C-9CE5E50A32EA}" type="pres">
      <dgm:prSet presAssocID="{F4A34C7C-C428-401C-BDDC-62AFEC78A111}" presName="node" presStyleLbl="node1" presStyleIdx="4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AC5C86A-E55E-4E3C-9FC8-A1F63954ED44}" type="pres">
      <dgm:prSet presAssocID="{907DE8A1-4292-4E7E-A041-BE4462B1F471}" presName="parTrans" presStyleLbl="bgSibTrans2D1" presStyleIdx="5" presStyleCnt="9"/>
      <dgm:spPr/>
      <dgm:t>
        <a:bodyPr/>
        <a:lstStyle/>
        <a:p>
          <a:endParaRPr lang="en-US"/>
        </a:p>
      </dgm:t>
    </dgm:pt>
    <dgm:pt modelId="{7D9AFB4E-2418-4689-898A-0BE7ABEE580B}" type="pres">
      <dgm:prSet presAssocID="{AF1A437C-372F-4052-BAF0-4B91B1096987}" presName="node" presStyleLbl="node1" presStyleIdx="5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7200D27-27C5-4B5F-8559-8C1112EB5B50}" type="pres">
      <dgm:prSet presAssocID="{D2C342E1-0BBE-4056-BC8A-A3AFFF361D8E}" presName="parTrans" presStyleLbl="bgSibTrans2D1" presStyleIdx="6" presStyleCnt="9"/>
      <dgm:spPr/>
      <dgm:t>
        <a:bodyPr/>
        <a:lstStyle/>
        <a:p>
          <a:endParaRPr lang="en-US"/>
        </a:p>
      </dgm:t>
    </dgm:pt>
    <dgm:pt modelId="{932B9289-5FE9-4BB2-99B2-B14167BFC379}" type="pres">
      <dgm:prSet presAssocID="{DE7694A2-B4C9-4DD0-9A3F-3FA600EAE94C}" presName="node" presStyleLbl="node1" presStyleIdx="6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34E3430-A2BA-4A49-B310-DE270A973FAA}" type="pres">
      <dgm:prSet presAssocID="{7DC43420-1E83-47A5-A6DB-0DB173A53676}" presName="parTrans" presStyleLbl="bgSibTrans2D1" presStyleIdx="7" presStyleCnt="9"/>
      <dgm:spPr/>
      <dgm:t>
        <a:bodyPr/>
        <a:lstStyle/>
        <a:p>
          <a:endParaRPr lang="en-US"/>
        </a:p>
      </dgm:t>
    </dgm:pt>
    <dgm:pt modelId="{4F328C80-A1B4-431B-B1D9-11CDFE56E426}" type="pres">
      <dgm:prSet presAssocID="{FCE38C22-DB3D-45C2-A7CB-E9388CEC156C}" presName="node" presStyleLbl="node1" presStyleIdx="7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0042A9F-AD0A-4BA8-B1CF-B58C228E3F75}" type="pres">
      <dgm:prSet presAssocID="{E82C1568-9BEB-463B-8A88-0ECCB437C2E3}" presName="parTrans" presStyleLbl="bgSibTrans2D1" presStyleIdx="8" presStyleCnt="9"/>
      <dgm:spPr/>
      <dgm:t>
        <a:bodyPr/>
        <a:lstStyle/>
        <a:p>
          <a:endParaRPr lang="en-US"/>
        </a:p>
      </dgm:t>
    </dgm:pt>
    <dgm:pt modelId="{42CB1C76-24A9-4D75-98CA-6109D84BFFF6}" type="pres">
      <dgm:prSet presAssocID="{24F6641A-F3F6-467B-A6CE-01CA9C722B31}" presName="node" presStyleLbl="node1" presStyleIdx="8" presStyleCnt="9" custScaleX="9736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AA6ED52-3206-41CC-BC18-6A3F25ED3460}" type="presOf" srcId="{2C51BD1D-D55D-48A9-9A55-34451E6A06A5}" destId="{B532F0E9-8192-4B5B-8A33-5CB613B1AC72}" srcOrd="0" destOrd="0" presId="urn:microsoft.com/office/officeart/2005/8/layout/radial4"/>
    <dgm:cxn modelId="{C634758C-6E9A-42EF-AEC4-516F07275262}" srcId="{896FF612-6D72-4F1C-A950-B122799B6802}" destId="{DE7694A2-B4C9-4DD0-9A3F-3FA600EAE94C}" srcOrd="6" destOrd="0" parTransId="{D2C342E1-0BBE-4056-BC8A-A3AFFF361D8E}" sibTransId="{95D4BB9C-2160-47B2-9BEC-B9FF79C15CF1}"/>
    <dgm:cxn modelId="{232FA1B5-46EF-40BB-BA4C-0B3793B8352D}" type="presOf" srcId="{896FF612-6D72-4F1C-A950-B122799B6802}" destId="{5F83A75A-B285-42AC-8660-A0EF056CDDCE}" srcOrd="0" destOrd="0" presId="urn:microsoft.com/office/officeart/2005/8/layout/radial4"/>
    <dgm:cxn modelId="{FF1E9BA9-0098-4829-8EFE-0BF759CB070E}" type="presOf" srcId="{CACB4093-4476-42B3-ACE2-E89F5B84D748}" destId="{9CE096BA-760D-4013-8D52-4FD10D924158}" srcOrd="0" destOrd="0" presId="urn:microsoft.com/office/officeart/2005/8/layout/radial4"/>
    <dgm:cxn modelId="{E2F4C83A-5EDB-43E1-BD7D-7D8F8F7120E4}" srcId="{896FF612-6D72-4F1C-A950-B122799B6802}" destId="{AF1A437C-372F-4052-BAF0-4B91B1096987}" srcOrd="5" destOrd="0" parTransId="{907DE8A1-4292-4E7E-A041-BE4462B1F471}" sibTransId="{64C4D2CA-FE4D-4294-9B3A-28584A3135B6}"/>
    <dgm:cxn modelId="{39CA1A3A-7B6F-4D49-9B42-8F883FE2E69A}" type="presOf" srcId="{907DE8A1-4292-4E7E-A041-BE4462B1F471}" destId="{FAC5C86A-E55E-4E3C-9FC8-A1F63954ED44}" srcOrd="0" destOrd="0" presId="urn:microsoft.com/office/officeart/2005/8/layout/radial4"/>
    <dgm:cxn modelId="{0A44FACA-1D3E-4A76-A5B1-9DD436D9B2E6}" type="presOf" srcId="{ADD0A60F-EB28-4360-B788-F4B4956963F7}" destId="{7E6BB881-0E02-42C2-9A3C-C1B5880DF385}" srcOrd="0" destOrd="0" presId="urn:microsoft.com/office/officeart/2005/8/layout/radial4"/>
    <dgm:cxn modelId="{F668F57A-9F66-468E-9661-E551602D1333}" srcId="{6B30F7E3-655E-4F94-B1DF-001CB0790510}" destId="{FF9A9D96-91F8-4985-BFC2-70560830C9C4}" srcOrd="2" destOrd="0" parTransId="{3D11E239-6B13-4718-811A-B23C6B5FF8AC}" sibTransId="{F7566397-5234-449F-A2FF-B42A70390FA0}"/>
    <dgm:cxn modelId="{D820DD09-EEA1-4A63-A839-C5C60786402F}" type="presOf" srcId="{E82C1568-9BEB-463B-8A88-0ECCB437C2E3}" destId="{B0042A9F-AD0A-4BA8-B1CF-B58C228E3F75}" srcOrd="0" destOrd="0" presId="urn:microsoft.com/office/officeart/2005/8/layout/radial4"/>
    <dgm:cxn modelId="{FF960424-6B3F-415C-B9A0-23A621262D10}" type="presOf" srcId="{8766E1B6-623D-4325-9BA2-C7CE39BB19B8}" destId="{03977D9D-1CC6-4F10-B95B-8A4506B97A22}" srcOrd="0" destOrd="0" presId="urn:microsoft.com/office/officeart/2005/8/layout/radial4"/>
    <dgm:cxn modelId="{4D87C893-FFBF-427B-836E-81385C1C5107}" type="presOf" srcId="{DE7694A2-B4C9-4DD0-9A3F-3FA600EAE94C}" destId="{932B9289-5FE9-4BB2-99B2-B14167BFC379}" srcOrd="0" destOrd="0" presId="urn:microsoft.com/office/officeart/2005/8/layout/radial4"/>
    <dgm:cxn modelId="{BB0986A9-3940-418D-97CF-5749802B1963}" srcId="{896FF612-6D72-4F1C-A950-B122799B6802}" destId="{BDBF274B-BB80-41ED-8C81-7457342349CE}" srcOrd="1" destOrd="0" parTransId="{ADD0A60F-EB28-4360-B788-F4B4956963F7}" sibTransId="{B8062900-A121-4D37-BCC5-922BF3C6E23F}"/>
    <dgm:cxn modelId="{5647FAF3-3752-41E6-8942-3399C4F59902}" type="presOf" srcId="{D2C342E1-0BBE-4056-BC8A-A3AFFF361D8E}" destId="{07200D27-27C5-4B5F-8559-8C1112EB5B50}" srcOrd="0" destOrd="0" presId="urn:microsoft.com/office/officeart/2005/8/layout/radial4"/>
    <dgm:cxn modelId="{C99AFB34-83BF-4CB2-90A1-E5AE8ADEE1A7}" srcId="{6B30F7E3-655E-4F94-B1DF-001CB0790510}" destId="{169FB4B3-041E-478B-AB54-167ABCB3C67D}" srcOrd="1" destOrd="0" parTransId="{31C5DBB7-CC27-423C-B68E-F7AAFA664BAC}" sibTransId="{4E678F92-63FC-4B07-A47F-DD06D967D12D}"/>
    <dgm:cxn modelId="{68C03ABF-F9E8-47EA-9372-FAC75F1FC6BA}" type="presOf" srcId="{7877A3DE-36E6-4ADD-8AC2-97D9A6577DB1}" destId="{8969F1FC-78A4-4381-91F5-550C5099ED6E}" srcOrd="0" destOrd="0" presId="urn:microsoft.com/office/officeart/2005/8/layout/radial4"/>
    <dgm:cxn modelId="{B2A85999-F75E-4B0E-8E47-1BE75098CFAA}" srcId="{896FF612-6D72-4F1C-A950-B122799B6802}" destId="{9FB01F84-377B-4C2B-9EEE-9336F8BDB9A4}" srcOrd="0" destOrd="0" parTransId="{CACB4093-4476-42B3-ACE2-E89F5B84D748}" sibTransId="{7EE19646-60CB-44DF-B505-D55A01EAB010}"/>
    <dgm:cxn modelId="{D28FF54B-6F5D-4B84-92F6-BA820B8B4813}" type="presOf" srcId="{AF1A437C-372F-4052-BAF0-4B91B1096987}" destId="{7D9AFB4E-2418-4689-898A-0BE7ABEE580B}" srcOrd="0" destOrd="0" presId="urn:microsoft.com/office/officeart/2005/8/layout/radial4"/>
    <dgm:cxn modelId="{F50D00B0-0FF1-4CAD-84F5-20315DBE9851}" type="presOf" srcId="{BCBF1030-4436-4DFF-B9A8-23D78CE34273}" destId="{8D5AFE2A-F08B-4BB3-936E-65FF29CCCD5D}" srcOrd="0" destOrd="0" presId="urn:microsoft.com/office/officeart/2005/8/layout/radial4"/>
    <dgm:cxn modelId="{C7549259-AE94-40C5-9BE7-B5713BB258B8}" type="presOf" srcId="{BDBF274B-BB80-41ED-8C81-7457342349CE}" destId="{4FF90779-531C-42B8-8475-3A3C1D03DD17}" srcOrd="0" destOrd="0" presId="urn:microsoft.com/office/officeart/2005/8/layout/radial4"/>
    <dgm:cxn modelId="{A9BD94A5-7D3D-4FCD-BBEB-93470FEA1881}" type="presOf" srcId="{24F6641A-F3F6-467B-A6CE-01CA9C722B31}" destId="{42CB1C76-24A9-4D75-98CA-6109D84BFFF6}" srcOrd="0" destOrd="0" presId="urn:microsoft.com/office/officeart/2005/8/layout/radial4"/>
    <dgm:cxn modelId="{1C9AC41C-43DE-45A1-AA6D-0FE4E9E7A815}" type="presOf" srcId="{9FB01F84-377B-4C2B-9EEE-9336F8BDB9A4}" destId="{B3DC9863-798D-4B52-9074-43217124FF83}" srcOrd="0" destOrd="0" presId="urn:microsoft.com/office/officeart/2005/8/layout/radial4"/>
    <dgm:cxn modelId="{331A6E6A-196E-42B1-963C-7C362C7EA240}" srcId="{896FF612-6D72-4F1C-A950-B122799B6802}" destId="{8766E1B6-623D-4325-9BA2-C7CE39BB19B8}" srcOrd="2" destOrd="0" parTransId="{0F4C21C4-8BBA-42DB-B187-2B8614A9992F}" sibTransId="{678DDFE1-CF6F-4151-8FE4-EA076CC89286}"/>
    <dgm:cxn modelId="{290F3861-9AE4-44E0-868D-07B7B9108E64}" type="presOf" srcId="{0F4C21C4-8BBA-42DB-B187-2B8614A9992F}" destId="{8C34C06C-9592-4990-B38E-33D820218377}" srcOrd="0" destOrd="0" presId="urn:microsoft.com/office/officeart/2005/8/layout/radial4"/>
    <dgm:cxn modelId="{E6BC8899-705D-432D-BB82-7452AE415134}" srcId="{896FF612-6D72-4F1C-A950-B122799B6802}" destId="{24F6641A-F3F6-467B-A6CE-01CA9C722B31}" srcOrd="8" destOrd="0" parTransId="{E82C1568-9BEB-463B-8A88-0ECCB437C2E3}" sibTransId="{049406E1-FDB7-4CA9-BA39-0F3E5FCCC25C}"/>
    <dgm:cxn modelId="{5B449A94-C2D2-4D9C-9CF0-5A0E61B214BD}" srcId="{896FF612-6D72-4F1C-A950-B122799B6802}" destId="{FCE38C22-DB3D-45C2-A7CB-E9388CEC156C}" srcOrd="7" destOrd="0" parTransId="{7DC43420-1E83-47A5-A6DB-0DB173A53676}" sibTransId="{778C722A-E478-45F0-8655-3BA429C0F7DE}"/>
    <dgm:cxn modelId="{CF307DBA-85A6-497E-AE4C-97012AED4A74}" type="presOf" srcId="{F4A34C7C-C428-401C-BDDC-62AFEC78A111}" destId="{DF55E27D-1CAF-4C0D-A04C-9CE5E50A32EA}" srcOrd="0" destOrd="0" presId="urn:microsoft.com/office/officeart/2005/8/layout/radial4"/>
    <dgm:cxn modelId="{5CF2ADE5-BB2E-486D-9DE5-CA002A0583E1}" type="presOf" srcId="{6B30F7E3-655E-4F94-B1DF-001CB0790510}" destId="{C5E015CA-9A40-4B49-B4CF-B3DA951D96FE}" srcOrd="0" destOrd="0" presId="urn:microsoft.com/office/officeart/2005/8/layout/radial4"/>
    <dgm:cxn modelId="{B5D4D026-06D8-4726-B5D5-845E77D5290B}" type="presOf" srcId="{FCE38C22-DB3D-45C2-A7CB-E9388CEC156C}" destId="{4F328C80-A1B4-431B-B1D9-11CDFE56E426}" srcOrd="0" destOrd="0" presId="urn:microsoft.com/office/officeart/2005/8/layout/radial4"/>
    <dgm:cxn modelId="{D95B3A93-39E3-434C-B0E6-0540C41DD78E}" srcId="{6B30F7E3-655E-4F94-B1DF-001CB0790510}" destId="{896FF612-6D72-4F1C-A950-B122799B6802}" srcOrd="0" destOrd="0" parTransId="{CDEC1FC1-5E28-4D1F-B1EE-6246A39EEE52}" sibTransId="{18138296-2B30-4A0E-AAA7-201010E9674E}"/>
    <dgm:cxn modelId="{B663D943-FB17-4406-8F8D-368CCCFE223D}" srcId="{896FF612-6D72-4F1C-A950-B122799B6802}" destId="{F4A34C7C-C428-401C-BDDC-62AFEC78A111}" srcOrd="4" destOrd="0" parTransId="{BCBF1030-4436-4DFF-B9A8-23D78CE34273}" sibTransId="{7B1666D8-0637-4FB5-936F-BA54C54598FB}"/>
    <dgm:cxn modelId="{0C79D585-D889-4A35-B7A6-0061DBC302DB}" srcId="{896FF612-6D72-4F1C-A950-B122799B6802}" destId="{2C51BD1D-D55D-48A9-9A55-34451E6A06A5}" srcOrd="3" destOrd="0" parTransId="{7877A3DE-36E6-4ADD-8AC2-97D9A6577DB1}" sibTransId="{1C90578A-F49D-4257-829E-18805B9F8BA3}"/>
    <dgm:cxn modelId="{33C01E6B-4DE5-429A-9D67-B3E02D560013}" type="presOf" srcId="{7DC43420-1E83-47A5-A6DB-0DB173A53676}" destId="{A34E3430-A2BA-4A49-B310-DE270A973FAA}" srcOrd="0" destOrd="0" presId="urn:microsoft.com/office/officeart/2005/8/layout/radial4"/>
    <dgm:cxn modelId="{8E52B5B2-D298-47DB-A301-152AE7BC285C}" type="presParOf" srcId="{C5E015CA-9A40-4B49-B4CF-B3DA951D96FE}" destId="{5F83A75A-B285-42AC-8660-A0EF056CDDCE}" srcOrd="0" destOrd="0" presId="urn:microsoft.com/office/officeart/2005/8/layout/radial4"/>
    <dgm:cxn modelId="{58E5547B-FAA5-47CE-8B52-11D6C7387566}" type="presParOf" srcId="{C5E015CA-9A40-4B49-B4CF-B3DA951D96FE}" destId="{9CE096BA-760D-4013-8D52-4FD10D924158}" srcOrd="1" destOrd="0" presId="urn:microsoft.com/office/officeart/2005/8/layout/radial4"/>
    <dgm:cxn modelId="{57C17E3A-4B1D-4311-BB89-574658FE2496}" type="presParOf" srcId="{C5E015CA-9A40-4B49-B4CF-B3DA951D96FE}" destId="{B3DC9863-798D-4B52-9074-43217124FF83}" srcOrd="2" destOrd="0" presId="urn:microsoft.com/office/officeart/2005/8/layout/radial4"/>
    <dgm:cxn modelId="{67208C36-C230-47EB-90CF-00D86898763B}" type="presParOf" srcId="{C5E015CA-9A40-4B49-B4CF-B3DA951D96FE}" destId="{7E6BB881-0E02-42C2-9A3C-C1B5880DF385}" srcOrd="3" destOrd="0" presId="urn:microsoft.com/office/officeart/2005/8/layout/radial4"/>
    <dgm:cxn modelId="{9A17B48B-DA7F-49E4-8E95-1DC5F71F48CB}" type="presParOf" srcId="{C5E015CA-9A40-4B49-B4CF-B3DA951D96FE}" destId="{4FF90779-531C-42B8-8475-3A3C1D03DD17}" srcOrd="4" destOrd="0" presId="urn:microsoft.com/office/officeart/2005/8/layout/radial4"/>
    <dgm:cxn modelId="{B48DF9E7-5E0A-457A-8421-25A6435CCAFC}" type="presParOf" srcId="{C5E015CA-9A40-4B49-B4CF-B3DA951D96FE}" destId="{8C34C06C-9592-4990-B38E-33D820218377}" srcOrd="5" destOrd="0" presId="urn:microsoft.com/office/officeart/2005/8/layout/radial4"/>
    <dgm:cxn modelId="{AEED58C9-CE0A-4544-9D79-A6D378DE477A}" type="presParOf" srcId="{C5E015CA-9A40-4B49-B4CF-B3DA951D96FE}" destId="{03977D9D-1CC6-4F10-B95B-8A4506B97A22}" srcOrd="6" destOrd="0" presId="urn:microsoft.com/office/officeart/2005/8/layout/radial4"/>
    <dgm:cxn modelId="{13DDE811-CE93-4222-B49D-78B594F8DDBB}" type="presParOf" srcId="{C5E015CA-9A40-4B49-B4CF-B3DA951D96FE}" destId="{8969F1FC-78A4-4381-91F5-550C5099ED6E}" srcOrd="7" destOrd="0" presId="urn:microsoft.com/office/officeart/2005/8/layout/radial4"/>
    <dgm:cxn modelId="{1EF1D96C-380B-4FB4-9630-D0BC5AB27545}" type="presParOf" srcId="{C5E015CA-9A40-4B49-B4CF-B3DA951D96FE}" destId="{B532F0E9-8192-4B5B-8A33-5CB613B1AC72}" srcOrd="8" destOrd="0" presId="urn:microsoft.com/office/officeart/2005/8/layout/radial4"/>
    <dgm:cxn modelId="{4A644AF7-7273-4AE7-8089-8907259BA5B2}" type="presParOf" srcId="{C5E015CA-9A40-4B49-B4CF-B3DA951D96FE}" destId="{8D5AFE2A-F08B-4BB3-936E-65FF29CCCD5D}" srcOrd="9" destOrd="0" presId="urn:microsoft.com/office/officeart/2005/8/layout/radial4"/>
    <dgm:cxn modelId="{E1C8CA5C-D4D6-4E18-A7D3-E7D5BA59D22B}" type="presParOf" srcId="{C5E015CA-9A40-4B49-B4CF-B3DA951D96FE}" destId="{DF55E27D-1CAF-4C0D-A04C-9CE5E50A32EA}" srcOrd="10" destOrd="0" presId="urn:microsoft.com/office/officeart/2005/8/layout/radial4"/>
    <dgm:cxn modelId="{47F074A5-6221-48C4-8E68-709FE2CF9760}" type="presParOf" srcId="{C5E015CA-9A40-4B49-B4CF-B3DA951D96FE}" destId="{FAC5C86A-E55E-4E3C-9FC8-A1F63954ED44}" srcOrd="11" destOrd="0" presId="urn:microsoft.com/office/officeart/2005/8/layout/radial4"/>
    <dgm:cxn modelId="{FAD5B929-71B9-478D-8B85-2E8684832F51}" type="presParOf" srcId="{C5E015CA-9A40-4B49-B4CF-B3DA951D96FE}" destId="{7D9AFB4E-2418-4689-898A-0BE7ABEE580B}" srcOrd="12" destOrd="0" presId="urn:microsoft.com/office/officeart/2005/8/layout/radial4"/>
    <dgm:cxn modelId="{68F3B001-7E82-4DD3-B232-D906BD6FFB82}" type="presParOf" srcId="{C5E015CA-9A40-4B49-B4CF-B3DA951D96FE}" destId="{07200D27-27C5-4B5F-8559-8C1112EB5B50}" srcOrd="13" destOrd="0" presId="urn:microsoft.com/office/officeart/2005/8/layout/radial4"/>
    <dgm:cxn modelId="{DEA356CF-0710-4952-B115-4CC1FD3D39A8}" type="presParOf" srcId="{C5E015CA-9A40-4B49-B4CF-B3DA951D96FE}" destId="{932B9289-5FE9-4BB2-99B2-B14167BFC379}" srcOrd="14" destOrd="0" presId="urn:microsoft.com/office/officeart/2005/8/layout/radial4"/>
    <dgm:cxn modelId="{01017E47-BE3E-4A4A-8AEE-90C869C85976}" type="presParOf" srcId="{C5E015CA-9A40-4B49-B4CF-B3DA951D96FE}" destId="{A34E3430-A2BA-4A49-B310-DE270A973FAA}" srcOrd="15" destOrd="0" presId="urn:microsoft.com/office/officeart/2005/8/layout/radial4"/>
    <dgm:cxn modelId="{51C1C58A-F512-4A8D-A08D-25C232879EC1}" type="presParOf" srcId="{C5E015CA-9A40-4B49-B4CF-B3DA951D96FE}" destId="{4F328C80-A1B4-431B-B1D9-11CDFE56E426}" srcOrd="16" destOrd="0" presId="urn:microsoft.com/office/officeart/2005/8/layout/radial4"/>
    <dgm:cxn modelId="{3F6A3F8C-A639-4FF4-9C66-B6FE7F67BEFF}" type="presParOf" srcId="{C5E015CA-9A40-4B49-B4CF-B3DA951D96FE}" destId="{B0042A9F-AD0A-4BA8-B1CF-B58C228E3F75}" srcOrd="17" destOrd="0" presId="urn:microsoft.com/office/officeart/2005/8/layout/radial4"/>
    <dgm:cxn modelId="{35F58CBF-CCDF-46D7-A24C-2EFBC6568D18}" type="presParOf" srcId="{C5E015CA-9A40-4B49-B4CF-B3DA951D96FE}" destId="{42CB1C76-24A9-4D75-98CA-6109D84BFFF6}" srcOrd="18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5F83A75A-B285-42AC-8660-A0EF056CDDCE}">
      <dsp:nvSpPr>
        <dsp:cNvPr id="0" name=""/>
        <dsp:cNvSpPr/>
      </dsp:nvSpPr>
      <dsp:spPr>
        <a:xfrm>
          <a:off x="3396730" y="3074903"/>
          <a:ext cx="1449502" cy="1449502"/>
        </a:xfrm>
        <a:prstGeom prst="ellipse">
          <a:avLst/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path path="circle">
            <a:fillToRect l="50000" t="50000" r="50000" b="50000"/>
          </a:path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b="1" kern="1200" dirty="0" smtClean="0">
              <a:solidFill>
                <a:schemeClr val="bg1"/>
              </a:solidFill>
            </a:rPr>
            <a:t>UC Curation Center</a:t>
          </a:r>
          <a:endParaRPr lang="en-US" sz="2200" b="1" kern="1200" dirty="0">
            <a:solidFill>
              <a:schemeClr val="bg1"/>
            </a:solidFill>
          </a:endParaRPr>
        </a:p>
      </dsp:txBody>
      <dsp:txXfrm>
        <a:off x="3396730" y="3074903"/>
        <a:ext cx="1449502" cy="1449502"/>
      </dsp:txXfrm>
    </dsp:sp>
    <dsp:sp modelId="{9CE096BA-760D-4013-8D52-4FD10D924158}">
      <dsp:nvSpPr>
        <dsp:cNvPr id="0" name=""/>
        <dsp:cNvSpPr/>
      </dsp:nvSpPr>
      <dsp:spPr>
        <a:xfrm rot="10800000">
          <a:off x="729244" y="3593100"/>
          <a:ext cx="2520773" cy="413108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3DC9863-798D-4B52-9074-43217124FF83}">
      <dsp:nvSpPr>
        <dsp:cNvPr id="0" name=""/>
        <dsp:cNvSpPr/>
      </dsp:nvSpPr>
      <dsp:spPr>
        <a:xfrm>
          <a:off x="221918" y="3393793"/>
          <a:ext cx="1014651" cy="81172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Faculty / researchers</a:t>
          </a:r>
          <a:endParaRPr lang="en-US" sz="1400" kern="1200" dirty="0"/>
        </a:p>
      </dsp:txBody>
      <dsp:txXfrm>
        <a:off x="221918" y="3393793"/>
        <a:ext cx="1014651" cy="811721"/>
      </dsp:txXfrm>
    </dsp:sp>
    <dsp:sp modelId="{7E6BB881-0E02-42C2-9A3C-C1B5880DF385}">
      <dsp:nvSpPr>
        <dsp:cNvPr id="0" name=""/>
        <dsp:cNvSpPr/>
      </dsp:nvSpPr>
      <dsp:spPr>
        <a:xfrm rot="12150000">
          <a:off x="891522" y="2777276"/>
          <a:ext cx="2520773" cy="413108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FF90779-531C-42B8-8475-3A3C1D03DD17}">
      <dsp:nvSpPr>
        <dsp:cNvPr id="0" name=""/>
        <dsp:cNvSpPr/>
      </dsp:nvSpPr>
      <dsp:spPr>
        <a:xfrm>
          <a:off x="480137" y="2095641"/>
          <a:ext cx="1014651" cy="81172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Research Units</a:t>
          </a:r>
          <a:endParaRPr lang="en-US" sz="1400" kern="1200" dirty="0"/>
        </a:p>
      </dsp:txBody>
      <dsp:txXfrm>
        <a:off x="480137" y="2095641"/>
        <a:ext cx="1014651" cy="811721"/>
      </dsp:txXfrm>
    </dsp:sp>
    <dsp:sp modelId="{8C34C06C-9592-4990-B38E-33D820218377}">
      <dsp:nvSpPr>
        <dsp:cNvPr id="0" name=""/>
        <dsp:cNvSpPr/>
      </dsp:nvSpPr>
      <dsp:spPr>
        <a:xfrm rot="13500000">
          <a:off x="1353649" y="2085654"/>
          <a:ext cx="2520773" cy="413108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3977D9D-1CC6-4F10-B95B-8A4506B97A22}">
      <dsp:nvSpPr>
        <dsp:cNvPr id="0" name=""/>
        <dsp:cNvSpPr/>
      </dsp:nvSpPr>
      <dsp:spPr>
        <a:xfrm>
          <a:off x="1215481" y="995120"/>
          <a:ext cx="1014651" cy="81172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Libraries</a:t>
          </a:r>
          <a:endParaRPr lang="en-US" sz="1400" kern="1200" dirty="0"/>
        </a:p>
      </dsp:txBody>
      <dsp:txXfrm>
        <a:off x="1215481" y="995120"/>
        <a:ext cx="1014651" cy="811721"/>
      </dsp:txXfrm>
    </dsp:sp>
    <dsp:sp modelId="{8969F1FC-78A4-4381-91F5-550C5099ED6E}">
      <dsp:nvSpPr>
        <dsp:cNvPr id="0" name=""/>
        <dsp:cNvSpPr/>
      </dsp:nvSpPr>
      <dsp:spPr>
        <a:xfrm rot="14850000">
          <a:off x="2045270" y="1623528"/>
          <a:ext cx="2520773" cy="413108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532F0E9-8192-4B5B-8A33-5CB613B1AC72}">
      <dsp:nvSpPr>
        <dsp:cNvPr id="0" name=""/>
        <dsp:cNvSpPr/>
      </dsp:nvSpPr>
      <dsp:spPr>
        <a:xfrm>
          <a:off x="2316002" y="259775"/>
          <a:ext cx="1014651" cy="81172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Museums</a:t>
          </a:r>
          <a:endParaRPr lang="en-US" sz="1400" kern="1200" dirty="0"/>
        </a:p>
      </dsp:txBody>
      <dsp:txXfrm>
        <a:off x="2316002" y="259775"/>
        <a:ext cx="1014651" cy="811721"/>
      </dsp:txXfrm>
    </dsp:sp>
    <dsp:sp modelId="{8D5AFE2A-F08B-4BB3-936E-65FF29CCCD5D}">
      <dsp:nvSpPr>
        <dsp:cNvPr id="0" name=""/>
        <dsp:cNvSpPr/>
      </dsp:nvSpPr>
      <dsp:spPr>
        <a:xfrm rot="16200000">
          <a:off x="2861094" y="1461250"/>
          <a:ext cx="2520773" cy="413108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F55E27D-1CAF-4C0D-A04C-9CE5E50A32EA}">
      <dsp:nvSpPr>
        <dsp:cNvPr id="0" name=""/>
        <dsp:cNvSpPr/>
      </dsp:nvSpPr>
      <dsp:spPr>
        <a:xfrm>
          <a:off x="3614155" y="1557"/>
          <a:ext cx="1014651" cy="81172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IT / Data Centers</a:t>
          </a:r>
          <a:endParaRPr lang="en-US" sz="1400" kern="1200" dirty="0"/>
        </a:p>
      </dsp:txBody>
      <dsp:txXfrm>
        <a:off x="3614155" y="1557"/>
        <a:ext cx="1014651" cy="811721"/>
      </dsp:txXfrm>
    </dsp:sp>
    <dsp:sp modelId="{FAC5C86A-E55E-4E3C-9FC8-A1F63954ED44}">
      <dsp:nvSpPr>
        <dsp:cNvPr id="0" name=""/>
        <dsp:cNvSpPr/>
      </dsp:nvSpPr>
      <dsp:spPr>
        <a:xfrm rot="17550000">
          <a:off x="3676918" y="1623528"/>
          <a:ext cx="2520773" cy="413108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D9AFB4E-2418-4689-898A-0BE7ABEE580B}">
      <dsp:nvSpPr>
        <dsp:cNvPr id="0" name=""/>
        <dsp:cNvSpPr/>
      </dsp:nvSpPr>
      <dsp:spPr>
        <a:xfrm>
          <a:off x="4912308" y="259775"/>
          <a:ext cx="1014651" cy="811721"/>
        </a:xfrm>
        <a:prstGeom prst="roundRect">
          <a:avLst>
            <a:gd name="adj" fmla="val 10000"/>
          </a:avLst>
        </a:prstGeom>
        <a:solidFill>
          <a:schemeClr val="accent6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National / international libraries</a:t>
          </a:r>
          <a:endParaRPr lang="en-US" sz="1400" kern="1200" dirty="0"/>
        </a:p>
      </dsp:txBody>
      <dsp:txXfrm>
        <a:off x="4912308" y="259775"/>
        <a:ext cx="1014651" cy="811721"/>
      </dsp:txXfrm>
    </dsp:sp>
    <dsp:sp modelId="{07200D27-27C5-4B5F-8559-8C1112EB5B50}">
      <dsp:nvSpPr>
        <dsp:cNvPr id="0" name=""/>
        <dsp:cNvSpPr/>
      </dsp:nvSpPr>
      <dsp:spPr>
        <a:xfrm rot="18900000">
          <a:off x="4368540" y="2085654"/>
          <a:ext cx="2520773" cy="413108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32B9289-5FE9-4BB2-99B2-B14167BFC379}">
      <dsp:nvSpPr>
        <dsp:cNvPr id="0" name=""/>
        <dsp:cNvSpPr/>
      </dsp:nvSpPr>
      <dsp:spPr>
        <a:xfrm>
          <a:off x="6012829" y="995120"/>
          <a:ext cx="1014651" cy="811721"/>
        </a:xfrm>
        <a:prstGeom prst="roundRect">
          <a:avLst>
            <a:gd name="adj" fmla="val 10000"/>
          </a:avLst>
        </a:prstGeom>
        <a:solidFill>
          <a:schemeClr val="accent6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Private sector</a:t>
          </a:r>
          <a:endParaRPr lang="en-US" sz="1400" kern="1200" dirty="0"/>
        </a:p>
      </dsp:txBody>
      <dsp:txXfrm>
        <a:off x="6012829" y="995120"/>
        <a:ext cx="1014651" cy="811721"/>
      </dsp:txXfrm>
    </dsp:sp>
    <dsp:sp modelId="{A34E3430-A2BA-4A49-B310-DE270A973FAA}">
      <dsp:nvSpPr>
        <dsp:cNvPr id="0" name=""/>
        <dsp:cNvSpPr/>
      </dsp:nvSpPr>
      <dsp:spPr>
        <a:xfrm rot="20250000">
          <a:off x="4830667" y="2777276"/>
          <a:ext cx="2520773" cy="413108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F328C80-A1B4-431B-B1D9-11CDFE56E426}">
      <dsp:nvSpPr>
        <dsp:cNvPr id="0" name=""/>
        <dsp:cNvSpPr/>
      </dsp:nvSpPr>
      <dsp:spPr>
        <a:xfrm>
          <a:off x="6748173" y="2095641"/>
          <a:ext cx="1014651" cy="811721"/>
        </a:xfrm>
        <a:prstGeom prst="roundRect">
          <a:avLst>
            <a:gd name="adj" fmla="val 10000"/>
          </a:avLst>
        </a:prstGeom>
        <a:solidFill>
          <a:schemeClr val="accent6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Non-profit</a:t>
          </a:r>
          <a:endParaRPr lang="en-US" sz="1400" kern="1200" dirty="0"/>
        </a:p>
      </dsp:txBody>
      <dsp:txXfrm>
        <a:off x="6748173" y="2095641"/>
        <a:ext cx="1014651" cy="811721"/>
      </dsp:txXfrm>
    </dsp:sp>
    <dsp:sp modelId="{B0042A9F-AD0A-4BA8-B1CF-B58C228E3F75}">
      <dsp:nvSpPr>
        <dsp:cNvPr id="0" name=""/>
        <dsp:cNvSpPr/>
      </dsp:nvSpPr>
      <dsp:spPr>
        <a:xfrm>
          <a:off x="4992944" y="3593100"/>
          <a:ext cx="2520773" cy="413108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2CB1C76-24A9-4D75-98CA-6109D84BFFF6}">
      <dsp:nvSpPr>
        <dsp:cNvPr id="0" name=""/>
        <dsp:cNvSpPr/>
      </dsp:nvSpPr>
      <dsp:spPr>
        <a:xfrm>
          <a:off x="7019755" y="3393793"/>
          <a:ext cx="987925" cy="811721"/>
        </a:xfrm>
        <a:prstGeom prst="roundRect">
          <a:avLst>
            <a:gd name="adj" fmla="val 10000"/>
          </a:avLst>
        </a:prstGeom>
        <a:solidFill>
          <a:schemeClr val="accent6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Academic institutions</a:t>
          </a:r>
          <a:endParaRPr lang="en-US" sz="1400" kern="1200" dirty="0"/>
        </a:p>
      </dsp:txBody>
      <dsp:txXfrm>
        <a:off x="7019755" y="3393793"/>
        <a:ext cx="987925" cy="81172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3B36E0-6847-45E8-AFD9-ED78A0AD0D9E}" type="datetimeFigureOut">
              <a:rPr lang="en-US" smtClean="0"/>
              <a:pPr/>
              <a:t>7/21/2010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75B0579-469D-4F6A-8315-9DDFBA7B80F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B0D4E5-E3D0-442A-94AD-5090A69FBFDB}" type="slidenum">
              <a:rPr lang="en-US" smtClean="0"/>
              <a:pPr/>
              <a:t>1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How can we best respond organizationally?</a:t>
            </a:r>
          </a:p>
          <a:p>
            <a:r>
              <a:rPr lang="en-US" dirty="0" smtClean="0"/>
              <a:t>How does our technical landscape change?</a:t>
            </a:r>
          </a:p>
          <a:p>
            <a:r>
              <a:rPr lang="en-US" dirty="0" smtClean="0"/>
              <a:t>How can we build new communities?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5B0579-469D-4F6A-8315-9DDFBA7B80F5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09" name="Rectangle 1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0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endParaRPr lang="en-US" sz="2200" dirty="0">
              <a:latin typeface="Lucida Grande" charset="0"/>
              <a:ea typeface="Lucida Grande" charset="0"/>
              <a:cs typeface="Lucida Grande" charset="0"/>
              <a:sym typeface="Lucida Grande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Rectangle 1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0418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endParaRPr lang="en-US" sz="2200" dirty="0">
              <a:latin typeface="Lucida Grande" charset="0"/>
              <a:ea typeface="Lucida Grande" charset="0"/>
              <a:cs typeface="Lucida Grande" charset="0"/>
              <a:sym typeface="Lucida Grande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5" name="Rectangle 1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3906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endParaRPr lang="en-US" sz="2200" dirty="0">
              <a:latin typeface="Lucida Grande" charset="0"/>
              <a:ea typeface="Lucida Grande" charset="0"/>
              <a:cs typeface="Lucida Grande" charset="0"/>
              <a:sym typeface="Lucida Grande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3" name="Rectangle 1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4994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endParaRPr lang="en-US" sz="2200" dirty="0">
              <a:latin typeface="Lucida Grande" charset="0"/>
              <a:ea typeface="Lucida Grande" charset="0"/>
              <a:cs typeface="Lucida Grande" charset="0"/>
              <a:sym typeface="Lucida Grande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B0D4E5-E3D0-442A-94AD-5090A69FBFDB}" type="slidenum">
              <a:rPr lang="en-US" smtClean="0"/>
              <a:pPr/>
              <a:t>8</a:t>
            </a:fld>
            <a:endParaRPr 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427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6656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2D4A35C-28DA-47F6-9F32-AB0379220562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9</a:t>
            </a:fld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B0D4E5-E3D0-442A-94AD-5090A69FBFDB}" type="slidenum">
              <a:rPr lang="en-US" smtClean="0"/>
              <a:pPr/>
              <a:t>10</a:t>
            </a:fld>
            <a:endParaRPr lang="en-U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1" name="Rectangle 1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22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endParaRPr lang="en-US" sz="2200" dirty="0">
              <a:latin typeface="Lucida Grande" charset="0"/>
              <a:ea typeface="Lucida Grande" charset="0"/>
              <a:cs typeface="Lucida Grande" charset="0"/>
              <a:sym typeface="Lucida Grande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6FE6D-7D80-48C5-99EC-B8428BEA88F4}" type="datetimeFigureOut">
              <a:rPr lang="en-US" smtClean="0"/>
              <a:pPr/>
              <a:t>7/21/2010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595A52-B5CF-48B5-8A93-6A1235EFCF7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6FE6D-7D80-48C5-99EC-B8428BEA88F4}" type="datetimeFigureOut">
              <a:rPr lang="en-US" smtClean="0"/>
              <a:pPr/>
              <a:t>7/21/2010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595A52-B5CF-48B5-8A93-6A1235EFCF7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16FE6D-7D80-48C5-99EC-B8428BEA88F4}" type="datetimeFigureOut">
              <a:rPr lang="en-US" smtClean="0"/>
              <a:pPr/>
              <a:t>7/21/2010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595A52-B5CF-48B5-8A93-6A1235EFCF7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2.jpe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hyperlink" Target="http://www.flickr.com/photos/outerbankscandy/79480040/" TargetMode="Externa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hyperlink" Target="http://www.flickr.com/photos/wokka/2836512221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hyperlink" Target="http://www.flickr.com/photos/wokka/2836512221/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hyperlink" Target="http://www.flickr.com/photos/healfdene/2580099594/" TargetMode="Externa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openxmlformats.org/officeDocument/2006/relationships/image" Target="../media/image25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12" Type="http://schemas.openxmlformats.org/officeDocument/2006/relationships/image" Target="../media/image2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11" Type="http://schemas.openxmlformats.org/officeDocument/2006/relationships/image" Target="../media/image23.jpeg"/><Relationship Id="rId5" Type="http://schemas.openxmlformats.org/officeDocument/2006/relationships/image" Target="../media/image17.png"/><Relationship Id="rId10" Type="http://schemas.openxmlformats.org/officeDocument/2006/relationships/image" Target="../media/image22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Relationship Id="rId14" Type="http://schemas.openxmlformats.org/officeDocument/2006/relationships/image" Target="../media/image26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hyperlink" Target="http://www.flickr.com/photos/wokka/2836512221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914400"/>
            <a:ext cx="9144000" cy="1470025"/>
          </a:xfrm>
        </p:spPr>
        <p:txBody>
          <a:bodyPr>
            <a:noAutofit/>
          </a:bodyPr>
          <a:lstStyle/>
          <a:p>
            <a:r>
              <a:rPr lang="en-US" sz="3200" dirty="0" smtClean="0">
                <a:latin typeface="+mn-lt"/>
              </a:rPr>
              <a:t/>
            </a:r>
            <a:br>
              <a:rPr lang="en-US" sz="3200" dirty="0" smtClean="0">
                <a:latin typeface="+mn-lt"/>
              </a:rPr>
            </a:br>
            <a:r>
              <a:rPr lang="en-US" sz="3200" dirty="0" smtClean="0">
                <a:latin typeface="+mn-lt"/>
              </a:rPr>
              <a:t>The University of California Curation Center (UC3) </a:t>
            </a:r>
            <a:br>
              <a:rPr lang="en-US" sz="3200" dirty="0" smtClean="0">
                <a:latin typeface="+mn-lt"/>
              </a:rPr>
            </a:br>
            <a:r>
              <a:rPr lang="en-US" sz="3200" dirty="0" smtClean="0">
                <a:latin typeface="+mn-lt"/>
              </a:rPr>
              <a:t/>
            </a:r>
            <a:br>
              <a:rPr lang="en-US" sz="3200" dirty="0" smtClean="0">
                <a:latin typeface="+mn-lt"/>
              </a:rPr>
            </a:br>
            <a:r>
              <a:rPr lang="en-US" sz="3200" dirty="0" smtClean="0">
                <a:latin typeface="+mn-lt"/>
              </a:rPr>
              <a:t>A Plan for Curation Services: </a:t>
            </a:r>
            <a:br>
              <a:rPr lang="en-US" sz="3200" dirty="0" smtClean="0">
                <a:latin typeface="+mn-lt"/>
              </a:rPr>
            </a:br>
            <a:r>
              <a:rPr lang="en-US" sz="3200" dirty="0" smtClean="0">
                <a:latin typeface="+mn-lt"/>
              </a:rPr>
              <a:t>Organization, Technologies, Communities</a:t>
            </a:r>
            <a:br>
              <a:rPr lang="en-US" sz="3200" dirty="0" smtClean="0">
                <a:latin typeface="+mn-lt"/>
              </a:rPr>
            </a:br>
            <a:endParaRPr lang="en-US" sz="3200" dirty="0">
              <a:latin typeface="+mn-lt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71800"/>
            <a:ext cx="6400800" cy="1752600"/>
          </a:xfrm>
        </p:spPr>
        <p:txBody>
          <a:bodyPr>
            <a:normAutofit/>
          </a:bodyPr>
          <a:lstStyle/>
          <a:p>
            <a:r>
              <a:rPr lang="en-US" sz="2400" dirty="0" smtClean="0"/>
              <a:t>The Original NDIIPP Partners: </a:t>
            </a:r>
          </a:p>
          <a:p>
            <a:r>
              <a:rPr lang="en-US" sz="2400" dirty="0" smtClean="0"/>
              <a:t>Plans for Moving Forward</a:t>
            </a:r>
            <a:endParaRPr lang="en-US" sz="2400" dirty="0"/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1143006" y="4038600"/>
            <a:ext cx="6858000" cy="144780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/>
              <a:buNone/>
              <a:tabLst/>
              <a:defRPr/>
            </a:pPr>
            <a:r>
              <a:rPr kumimoji="0" lang="en-US" sz="1600" i="0" u="none" strike="noStrike" kern="1200" spc="250" normalizeH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Patricia Cruse, Director, UC3, CDL</a:t>
            </a:r>
          </a:p>
          <a:p>
            <a:pPr lvl="0" algn="ctr">
              <a:spcBef>
                <a:spcPct val="20000"/>
              </a:spcBef>
              <a:buClr>
                <a:schemeClr val="accent1"/>
              </a:buClr>
              <a:buSzPct val="85000"/>
            </a:pPr>
            <a:endParaRPr lang="en-US" sz="1600" spc="250" dirty="0" smtClean="0"/>
          </a:p>
          <a:p>
            <a:pPr lvl="0" algn="ctr">
              <a:spcBef>
                <a:spcPct val="20000"/>
              </a:spcBef>
              <a:buClr>
                <a:schemeClr val="accent1"/>
              </a:buClr>
              <a:buSzPct val="85000"/>
            </a:pPr>
            <a:endParaRPr kumimoji="0" lang="en-US" sz="1600" i="0" u="none" strike="noStrike" kern="1200" spc="250" normalizeH="0" noProof="0" dirty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4" name="Group 23"/>
          <p:cNvGrpSpPr/>
          <p:nvPr/>
        </p:nvGrpSpPr>
        <p:grpSpPr>
          <a:xfrm>
            <a:off x="0" y="5486400"/>
            <a:ext cx="9372600" cy="1097280"/>
            <a:chOff x="0" y="5486400"/>
            <a:chExt cx="9372600" cy="1097280"/>
          </a:xfrm>
        </p:grpSpPr>
        <p:pic>
          <p:nvPicPr>
            <p:cNvPr id="6" name="Picture 3" descr="IMG_0585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0" y="5486400"/>
              <a:ext cx="1463040" cy="1097280"/>
            </a:xfrm>
            <a:prstGeom prst="rect">
              <a:avLst/>
            </a:prstGeom>
            <a:noFill/>
          </p:spPr>
        </p:pic>
        <p:pic>
          <p:nvPicPr>
            <p:cNvPr id="7" name="Picture 4" descr="IMG_0040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479877" y="5486400"/>
              <a:ext cx="1463040" cy="1097280"/>
            </a:xfrm>
            <a:prstGeom prst="rect">
              <a:avLst/>
            </a:prstGeom>
            <a:noFill/>
          </p:spPr>
        </p:pic>
        <p:pic>
          <p:nvPicPr>
            <p:cNvPr id="10" name="Picture 9" descr="frontera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2959754" y="5486400"/>
              <a:ext cx="1678389" cy="1097280"/>
            </a:xfrm>
            <a:prstGeom prst="rect">
              <a:avLst/>
            </a:prstGeom>
            <a:noFill/>
          </p:spPr>
        </p:pic>
        <p:pic>
          <p:nvPicPr>
            <p:cNvPr id="12" name="Picture 4" descr="frog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7635855" y="5486400"/>
              <a:ext cx="1736745" cy="1097280"/>
            </a:xfrm>
            <a:prstGeom prst="rect">
              <a:avLst/>
            </a:prstGeom>
            <a:noFill/>
          </p:spPr>
        </p:pic>
        <p:pic>
          <p:nvPicPr>
            <p:cNvPr id="14" name="Picture 13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6426267" y="5486400"/>
              <a:ext cx="1192752" cy="10972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5" name="Picture 8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4654980" y="5486400"/>
              <a:ext cx="1092518" cy="10972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22" name="Picture 8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5764335" y="5486400"/>
              <a:ext cx="645095" cy="10972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6096000" y="4343400"/>
            <a:ext cx="2590800" cy="20574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229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current landscape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600200"/>
            <a:ext cx="7924800" cy="4800600"/>
          </a:xfrm>
        </p:spPr>
        <p:txBody>
          <a:bodyPr>
            <a:normAutofit/>
          </a:bodyPr>
          <a:lstStyle/>
          <a:p>
            <a:pPr marL="0" indent="0">
              <a:buFont typeface="Arial" charset="0"/>
              <a:buNone/>
              <a:defRPr/>
            </a:pPr>
            <a:r>
              <a:rPr lang="en-US" sz="2400" dirty="0" smtClean="0"/>
              <a:t>Ever increasing number, size, and diversity of content</a:t>
            </a:r>
          </a:p>
          <a:p>
            <a:pPr lvl="1">
              <a:defRPr/>
            </a:pPr>
            <a:r>
              <a:rPr lang="en-US" sz="2400" dirty="0" smtClean="0"/>
              <a:t>More stuff, less resources</a:t>
            </a:r>
          </a:p>
          <a:p>
            <a:pPr marL="0" indent="0">
              <a:buFont typeface="Arial" charset="0"/>
              <a:buNone/>
              <a:defRPr/>
            </a:pPr>
            <a:r>
              <a:rPr lang="en-US" sz="2400" dirty="0" smtClean="0"/>
              <a:t>Ever increasing diversity of partners, stakeholders, and expectations</a:t>
            </a:r>
          </a:p>
          <a:p>
            <a:pPr lvl="1">
              <a:defRPr/>
            </a:pPr>
            <a:r>
              <a:rPr lang="en-US" sz="2400" dirty="0" smtClean="0"/>
              <a:t>Producers / consumers </a:t>
            </a:r>
            <a:r>
              <a:rPr lang="en-US" sz="2400" dirty="0" smtClean="0">
                <a:sym typeface="Wingdings"/>
              </a:rPr>
              <a:t> prosumers / conducers</a:t>
            </a:r>
          </a:p>
          <a:p>
            <a:pPr>
              <a:buFont typeface="Arial" charset="0"/>
              <a:buNone/>
              <a:defRPr/>
            </a:pPr>
            <a:r>
              <a:rPr lang="en-US" sz="2400" dirty="0" smtClean="0">
                <a:sym typeface="Wingdings"/>
              </a:rPr>
              <a:t>Inevitability of disruptive change</a:t>
            </a:r>
          </a:p>
          <a:p>
            <a:pPr lvl="1">
              <a:spcBef>
                <a:spcPts val="600"/>
              </a:spcBef>
              <a:defRPr/>
            </a:pPr>
            <a:r>
              <a:rPr lang="en-US" sz="2400" dirty="0" smtClean="0">
                <a:sym typeface="Wingdings"/>
              </a:rPr>
              <a:t>Technology</a:t>
            </a:r>
          </a:p>
          <a:p>
            <a:pPr lvl="1">
              <a:spcBef>
                <a:spcPts val="0"/>
              </a:spcBef>
              <a:defRPr/>
            </a:pPr>
            <a:r>
              <a:rPr lang="en-US" sz="2400" dirty="0" smtClean="0">
                <a:sym typeface="Wingdings"/>
              </a:rPr>
              <a:t>User expectation</a:t>
            </a:r>
          </a:p>
          <a:p>
            <a:pPr lvl="1">
              <a:spcBef>
                <a:spcPts val="0"/>
              </a:spcBef>
              <a:defRPr/>
            </a:pPr>
            <a:r>
              <a:rPr lang="en-US" sz="2400" dirty="0" smtClean="0">
                <a:sym typeface="Wingdings"/>
              </a:rPr>
              <a:t>Institutional mission</a:t>
            </a:r>
          </a:p>
          <a:p>
            <a:pPr>
              <a:buFont typeface="Arial" charset="0"/>
              <a:buNone/>
              <a:defRPr/>
            </a:pPr>
            <a:r>
              <a:rPr lang="en-US" sz="2400" dirty="0" smtClean="0">
                <a:sym typeface="Wingdings"/>
              </a:rPr>
              <a:t>Economic downturn </a:t>
            </a:r>
          </a:p>
        </p:txBody>
      </p:sp>
      <p:cxnSp>
        <p:nvCxnSpPr>
          <p:cNvPr id="5" name="Straight Arrow Connector 4"/>
          <p:cNvCxnSpPr/>
          <p:nvPr/>
        </p:nvCxnSpPr>
        <p:spPr>
          <a:xfrm rot="5400000" flipH="1" flipV="1">
            <a:off x="5106194" y="5371306"/>
            <a:ext cx="2057400" cy="1588"/>
          </a:xfrm>
          <a:prstGeom prst="straightConnector1">
            <a:avLst/>
          </a:prstGeom>
          <a:ln w="1270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>
            <a:off x="6096000" y="6343650"/>
            <a:ext cx="2590800" cy="1588"/>
          </a:xfrm>
          <a:prstGeom prst="straightConnector1">
            <a:avLst/>
          </a:prstGeom>
          <a:ln w="1270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Freeform 12"/>
          <p:cNvSpPr/>
          <p:nvPr/>
        </p:nvSpPr>
        <p:spPr>
          <a:xfrm>
            <a:off x="6086475" y="4598988"/>
            <a:ext cx="2457450" cy="1076325"/>
          </a:xfrm>
          <a:custGeom>
            <a:avLst/>
            <a:gdLst>
              <a:gd name="connsiteX0" fmla="*/ 0 w 2456330"/>
              <a:gd name="connsiteY0" fmla="*/ 1075765 h 1075765"/>
              <a:gd name="connsiteX1" fmla="*/ 896471 w 2456330"/>
              <a:gd name="connsiteY1" fmla="*/ 887506 h 1075765"/>
              <a:gd name="connsiteX2" fmla="*/ 1936377 w 2456330"/>
              <a:gd name="connsiteY2" fmla="*/ 358588 h 1075765"/>
              <a:gd name="connsiteX3" fmla="*/ 2456330 w 2456330"/>
              <a:gd name="connsiteY3" fmla="*/ 0 h 1075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56330" h="1075765">
                <a:moveTo>
                  <a:pt x="0" y="1075765"/>
                </a:moveTo>
                <a:cubicBezTo>
                  <a:pt x="286871" y="1041400"/>
                  <a:pt x="573742" y="1007036"/>
                  <a:pt x="896471" y="887506"/>
                </a:cubicBezTo>
                <a:cubicBezTo>
                  <a:pt x="1219201" y="767977"/>
                  <a:pt x="1676401" y="506506"/>
                  <a:pt x="1936377" y="358588"/>
                </a:cubicBezTo>
                <a:cubicBezTo>
                  <a:pt x="2196354" y="210670"/>
                  <a:pt x="2326342" y="105335"/>
                  <a:pt x="2456330" y="0"/>
                </a:cubicBezTo>
              </a:path>
            </a:pathLst>
          </a:custGeom>
          <a:ln w="25400">
            <a:solidFill>
              <a:srgbClr val="00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4" name="Freeform 13"/>
          <p:cNvSpPr/>
          <p:nvPr/>
        </p:nvSpPr>
        <p:spPr>
          <a:xfrm>
            <a:off x="6096000" y="5029200"/>
            <a:ext cx="2474913" cy="211138"/>
          </a:xfrm>
          <a:custGeom>
            <a:avLst/>
            <a:gdLst>
              <a:gd name="connsiteX0" fmla="*/ 0 w 2474259"/>
              <a:gd name="connsiteY0" fmla="*/ 210671 h 210671"/>
              <a:gd name="connsiteX1" fmla="*/ 573741 w 2474259"/>
              <a:gd name="connsiteY1" fmla="*/ 174812 h 210671"/>
              <a:gd name="connsiteX2" fmla="*/ 1407459 w 2474259"/>
              <a:gd name="connsiteY2" fmla="*/ 67236 h 210671"/>
              <a:gd name="connsiteX3" fmla="*/ 2026024 w 2474259"/>
              <a:gd name="connsiteY3" fmla="*/ 13447 h 210671"/>
              <a:gd name="connsiteX4" fmla="*/ 2474259 w 2474259"/>
              <a:gd name="connsiteY4" fmla="*/ 147918 h 210671"/>
              <a:gd name="connsiteX5" fmla="*/ 2474259 w 2474259"/>
              <a:gd name="connsiteY5" fmla="*/ 147918 h 210671"/>
              <a:gd name="connsiteX6" fmla="*/ 2474259 w 2474259"/>
              <a:gd name="connsiteY6" fmla="*/ 147918 h 210671"/>
              <a:gd name="connsiteX7" fmla="*/ 2474259 w 2474259"/>
              <a:gd name="connsiteY7" fmla="*/ 147918 h 2106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474259" h="210671">
                <a:moveTo>
                  <a:pt x="0" y="210671"/>
                </a:moveTo>
                <a:cubicBezTo>
                  <a:pt x="169582" y="204694"/>
                  <a:pt x="339165" y="198718"/>
                  <a:pt x="573741" y="174812"/>
                </a:cubicBezTo>
                <a:cubicBezTo>
                  <a:pt x="808317" y="150906"/>
                  <a:pt x="1165412" y="94130"/>
                  <a:pt x="1407459" y="67236"/>
                </a:cubicBezTo>
                <a:cubicBezTo>
                  <a:pt x="1649506" y="40342"/>
                  <a:pt x="1848224" y="0"/>
                  <a:pt x="2026024" y="13447"/>
                </a:cubicBezTo>
                <a:cubicBezTo>
                  <a:pt x="2203824" y="26894"/>
                  <a:pt x="2474259" y="147918"/>
                  <a:pt x="2474259" y="147918"/>
                </a:cubicBezTo>
                <a:lnTo>
                  <a:pt x="2474259" y="147918"/>
                </a:lnTo>
                <a:lnTo>
                  <a:pt x="2474259" y="147918"/>
                </a:lnTo>
                <a:lnTo>
                  <a:pt x="2474259" y="147918"/>
                </a:lnTo>
              </a:path>
            </a:pathLst>
          </a:cu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2297" name="TextBox 14"/>
          <p:cNvSpPr txBox="1">
            <a:spLocks noChangeArrowheads="1"/>
          </p:cNvSpPr>
          <p:nvPr/>
        </p:nvSpPr>
        <p:spPr bwMode="auto">
          <a:xfrm>
            <a:off x="8305800" y="5178425"/>
            <a:ext cx="3048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 dirty="0">
                <a:solidFill>
                  <a:srgbClr val="660033"/>
                </a:solidFill>
              </a:rPr>
              <a:t>$</a:t>
            </a:r>
          </a:p>
        </p:txBody>
      </p:sp>
      <p:sp>
        <p:nvSpPr>
          <p:cNvPr id="12298" name="TextBox 15"/>
          <p:cNvSpPr txBox="1">
            <a:spLocks noChangeArrowheads="1"/>
          </p:cNvSpPr>
          <p:nvPr/>
        </p:nvSpPr>
        <p:spPr bwMode="auto">
          <a:xfrm>
            <a:off x="7848600" y="4419600"/>
            <a:ext cx="65246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 i="1" dirty="0">
                <a:solidFill>
                  <a:srgbClr val="003399"/>
                </a:solidFill>
              </a:rPr>
              <a:t>Work</a:t>
            </a:r>
          </a:p>
        </p:txBody>
      </p:sp>
      <p:sp>
        <p:nvSpPr>
          <p:cNvPr id="12299" name="TextBox 16"/>
          <p:cNvSpPr txBox="1">
            <a:spLocks noChangeArrowheads="1"/>
          </p:cNvSpPr>
          <p:nvPr/>
        </p:nvSpPr>
        <p:spPr bwMode="auto">
          <a:xfrm>
            <a:off x="8153400" y="6371766"/>
            <a:ext cx="533400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000" i="1" dirty="0">
                <a:solidFill>
                  <a:schemeClr val="tx2"/>
                </a:solidFill>
              </a:rPr>
              <a:t>Time</a:t>
            </a:r>
          </a:p>
        </p:txBody>
      </p:sp>
      <p:sp>
        <p:nvSpPr>
          <p:cNvPr id="12" name="Footer Placeholder 5"/>
          <p:cNvSpPr txBox="1">
            <a:spLocks/>
          </p:cNvSpPr>
          <p:nvPr/>
        </p:nvSpPr>
        <p:spPr>
          <a:xfrm>
            <a:off x="1752600" y="6558915"/>
            <a:ext cx="5638800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University of California Curation Center, California Digital Library 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to="2" calcmode="lin" valueType="num">
                                      <p:cBhvr override="childStyle">
                                        <p:cTn id="6" dur="2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1148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3185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8034" y="685800"/>
            <a:ext cx="8241933" cy="5569744"/>
          </a:xfrm>
          <a:prstGeom prst="rect">
            <a:avLst/>
          </a:prstGeom>
          <a:noFill/>
          <a:ln w="12700" cap="flat">
            <a:noFill/>
            <a:miter lim="800000"/>
            <a:headEnd/>
            <a:tailEnd/>
          </a:ln>
        </p:spPr>
      </p:pic>
      <p:sp>
        <p:nvSpPr>
          <p:cNvPr id="5" name="Rectangle 2"/>
          <p:cNvSpPr>
            <a:spLocks/>
          </p:cNvSpPr>
          <p:nvPr/>
        </p:nvSpPr>
        <p:spPr bwMode="auto">
          <a:xfrm>
            <a:off x="330200" y="6400800"/>
            <a:ext cx="12052300" cy="457200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lIns="0" tIns="0" rIns="0" bIns="0" anchor="ctr"/>
          <a:lstStyle/>
          <a:p>
            <a:pPr algn="l"/>
            <a:r>
              <a:rPr lang="en-US" sz="1400" dirty="0">
                <a:solidFill>
                  <a:schemeClr val="tx1"/>
                </a:solidFill>
                <a:ea typeface="Gill Sans" charset="0"/>
                <a:cs typeface="Gill Sans" charset="0"/>
                <a:hlinkClick r:id="rId5"/>
              </a:rPr>
              <a:t>http://www.flickr.com/photos/outerbankscandy/79480040/</a:t>
            </a:r>
            <a:endParaRPr lang="en-US" sz="1400" dirty="0">
              <a:solidFill>
                <a:schemeClr val="tx1"/>
              </a:solidFill>
              <a:ea typeface="Gill Sans" charset="0"/>
              <a:cs typeface="Gill Sans" charset="0"/>
            </a:endParaRP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6470650"/>
            <a:ext cx="330200" cy="330200"/>
          </a:xfrm>
          <a:prstGeom prst="rect">
            <a:avLst/>
          </a:prstGeom>
          <a:noFill/>
          <a:ln w="12700" cap="flat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2000"/>
                                        <p:tgtEl>
                                          <p:spTgt spid="931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2000"/>
                                        <p:tgtEl>
                                          <p:spTgt spid="931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/>
                                        <p:tgtEl>
                                          <p:spTgt spid="931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">
                                          <p:val>
                                            <p:strVal val="ppt_x+-0.0500*(ppt_x*0.9511+(1-ppt_y)*0.3090)"/>
                                          </p:val>
                                        </p:tav>
                                        <p:tav tm="10000">
                                          <p:val>
                                            <p:strVal val="ppt_x+-0.1000*(ppt_x*0.8090+(1-ppt_y)*0.5878)"/>
                                          </p:val>
                                        </p:tav>
                                        <p:tav tm="15000">
                                          <p:val>
                                            <p:strVal val="ppt_x+-0.1500*(ppt_x*0.5878+(1-ppt_y)*0.8090)"/>
                                          </p:val>
                                        </p:tav>
                                        <p:tav tm="20000">
                                          <p:val>
                                            <p:strVal val="ppt_x+-0.2000*(ppt_x*0.3090+(1-ppt_y)*0.9511)"/>
                                          </p:val>
                                        </p:tav>
                                        <p:tav tm="25000">
                                          <p:val>
                                            <p:strVal val="ppt_x+-0.2500*(ppt_x*-0.0000+(1-ppt_y)*1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x+-0.3000*(ppt_x*-0.3090+(1-ppt_y)*0.9511)"/>
                                          </p:val>
                                        </p:tav>
                                        <p:tav tm="35000">
                                          <p:val>
                                            <p:strVal val="ppt_x+-0.3500*(ppt_x*-0.5878+(1-ppt_y)*0.8090)"/>
                                          </p:val>
                                        </p:tav>
                                        <p:tav tm="40000">
                                          <p:val>
                                            <p:strVal val="ppt_x+-0.4000*(ppt_x*-0.8090+(1-ppt_y)*0.5878)"/>
                                          </p:val>
                                        </p:tav>
                                        <p:tav tm="45000">
                                          <p:val>
                                            <p:strVal val="ppt_x+-0.4500*(ppt_x*-0.9511+(1-ppt_y)*0.3090)"/>
                                          </p:val>
                                        </p:tav>
                                        <p:tav tm="50000">
                                          <p:val>
                                            <p:strVal val="ppt_x+-0.5000*(ppt_x*-1.0000+(1-ppt_y)*-0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x+-0.5500*(ppt_x*-0.9511+(1-ppt_y)*-0.3090)"/>
                                          </p:val>
                                        </p:tav>
                                        <p:tav tm="60000">
                                          <p:val>
                                            <p:strVal val="ppt_x+-0.6000*(ppt_x*-0.8090+(1-ppt_y)*-0.5878)"/>
                                          </p:val>
                                        </p:tav>
                                        <p:tav tm="65000">
                                          <p:val>
                                            <p:strVal val="ppt_x+-0.6500*(ppt_x*-0.5878+(1-ppt_y)*-0.8090)"/>
                                          </p:val>
                                        </p:tav>
                                        <p:tav tm="70000">
                                          <p:val>
                                            <p:strVal val="ppt_x+-0.7000*(ppt_x*-0.3090+(1-ppt_y)*-0.9511)"/>
                                          </p:val>
                                        </p:tav>
                                        <p:tav tm="75000">
                                          <p:val>
                                            <p:strVal val="ppt_x+-0.7500*(ppt_x*0.0000+(1-ppt_y)*-1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x+-0.8000*(ppt_x*0.3090+(1-ppt_y)*-0.9511)"/>
                                          </p:val>
                                        </p:tav>
                                        <p:tav tm="85000">
                                          <p:val>
                                            <p:strVal val="ppt_x+-0.8500*(ppt_x*0.5878+(1-ppt_y)*-0.8090)"/>
                                          </p:val>
                                        </p:tav>
                                        <p:tav tm="90000">
                                          <p:val>
                                            <p:strVal val="ppt_x+-0.9000*(ppt_x*0.8090+(1-ppt_y)*-0.5878)"/>
                                          </p:val>
                                        </p:tav>
                                        <p:tav tm="95000">
                                          <p:val>
                                            <p:strVal val="ppt_x+-0.9500*(ppt_x*0.9511+(1-ppt_y)*-0.3090)"/>
                                          </p:val>
                                        </p:tav>
                                        <p:tav tm="100000">
                                          <p:val>
                                            <p:strVal val="ppt_x+-1.0000*(ppt_x*1.0000+(1-ppt_y)*0.0000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/>
                                        <p:tgtEl>
                                          <p:spTgt spid="931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-0.0500*(ppt_x*0.3090-(1-ppt_y)*0.9511)"/>
                                          </p:val>
                                        </p:tav>
                                        <p:tav tm="10000">
                                          <p:val>
                                            <p:strVal val="ppt_y+-0.1000*(ppt_x*0.5878-(1-ppt_y)*0.8090)"/>
                                          </p:val>
                                        </p:tav>
                                        <p:tav tm="15000">
                                          <p:val>
                                            <p:strVal val="ppt_y+-0.1500*(ppt_x*0.8090-(1-ppt_y)*0.5878)"/>
                                          </p:val>
                                        </p:tav>
                                        <p:tav tm="20000">
                                          <p:val>
                                            <p:strVal val="ppt_y+-0.2000*(ppt_x*0.9511-(1-ppt_y)*0.3090)"/>
                                          </p:val>
                                        </p:tav>
                                        <p:tav tm="25000">
                                          <p:val>
                                            <p:strVal val="ppt_y+-0.2500*(ppt_x*1.0000-(1-ppt_y)*-0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y+-0.3000*(ppt_x*0.9511-(1-ppt_y)*-0.3090)"/>
                                          </p:val>
                                        </p:tav>
                                        <p:tav tm="35000">
                                          <p:val>
                                            <p:strVal val="ppt_y+-0.3500*(ppt_x*0.8090-(1-ppt_y)*-0.5878)"/>
                                          </p:val>
                                        </p:tav>
                                        <p:tav tm="40000">
                                          <p:val>
                                            <p:strVal val="ppt_y+-0.4000*(ppt_x*0.5878-(1-ppt_y)*-0.8090)"/>
                                          </p:val>
                                        </p:tav>
                                        <p:tav tm="45000">
                                          <p:val>
                                            <p:strVal val="ppt_y+-0.4500*(ppt_x*0.3090-(1-ppt_y)*-0.9511)"/>
                                          </p:val>
                                        </p:tav>
                                        <p:tav tm="50000">
                                          <p:val>
                                            <p:strVal val="ppt_y+-0.5000*(ppt_x*-0.0000-(1-ppt_y)*-1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y+-0.5500*(ppt_x*-0.3090-(1-ppt_y)*-0.9511)"/>
                                          </p:val>
                                        </p:tav>
                                        <p:tav tm="60000">
                                          <p:val>
                                            <p:strVal val="ppt_y+-0.6000*(ppt_x*-0.5878-(1-ppt_y)*-0.8090)"/>
                                          </p:val>
                                        </p:tav>
                                        <p:tav tm="65000">
                                          <p:val>
                                            <p:strVal val="ppt_y+-0.6500*(ppt_x*-0.8090-(1-ppt_y)*-0.5878)"/>
                                          </p:val>
                                        </p:tav>
                                        <p:tav tm="70000">
                                          <p:val>
                                            <p:strVal val="ppt_y+-0.7000*(ppt_x*-0.9511-(1-ppt_y)*-0.3090)"/>
                                          </p:val>
                                        </p:tav>
                                        <p:tav tm="75000">
                                          <p:val>
                                            <p:strVal val="ppt_y+-0.7500*(ppt_x*-1.0000-(1-ppt_y)*0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y+-0.8000*(ppt_x*-0.9511-(1-ppt_y)*0.3090)"/>
                                          </p:val>
                                        </p:tav>
                                        <p:tav tm="85000">
                                          <p:val>
                                            <p:strVal val="ppt_y+-0.8500*(ppt_x*-0.8090-(1-ppt_y)*0.5878)"/>
                                          </p:val>
                                        </p:tav>
                                        <p:tav tm="90000">
                                          <p:val>
                                            <p:strVal val="ppt_y+-0.9000*(ppt_x*-0.5878-(1-ppt_y)*0.8090)"/>
                                          </p:val>
                                        </p:tav>
                                        <p:tav tm="95000">
                                          <p:val>
                                            <p:strVal val="ppt_y+-0.9500*(ppt_x*-0.3090-(1-ppt_y)*0.9511)"/>
                                          </p:val>
                                        </p:tav>
                                        <p:tav tm="100000">
                                          <p:val>
                                            <p:strVal val="ppt_y+-1.0000*(ppt_x*0.0000-(1-ppt_y)*1.0000)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3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3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31722" cy="6849070"/>
          </a:xfrm>
          <a:prstGeom prst="rect">
            <a:avLst/>
          </a:prstGeom>
          <a:noFill/>
          <a:ln w="12700" cap="flat">
            <a:noFill/>
            <a:miter lim="800000"/>
            <a:headEnd/>
            <a:tailEnd/>
          </a:ln>
        </p:spPr>
      </p:pic>
      <p:sp>
        <p:nvSpPr>
          <p:cNvPr id="59394" name="Rectangle 2"/>
          <p:cNvSpPr>
            <a:spLocks/>
          </p:cNvSpPr>
          <p:nvPr/>
        </p:nvSpPr>
        <p:spPr bwMode="auto">
          <a:xfrm>
            <a:off x="232172" y="6623712"/>
            <a:ext cx="4797028" cy="183654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lIns="0" tIns="0" rIns="0" bIns="0" anchor="ctr"/>
          <a:lstStyle/>
          <a:p>
            <a:pPr algn="l"/>
            <a:r>
              <a:rPr lang="en-US" sz="1700" dirty="0">
                <a:ea typeface="Gill Sans" charset="0"/>
                <a:cs typeface="Gill Sans" charset="0"/>
                <a:hlinkClick r:id="rId4"/>
              </a:rPr>
              <a:t>http://www.flickr.com/photos/johnjoh/448665548/</a:t>
            </a:r>
            <a:endParaRPr lang="en-US" sz="1700" dirty="0">
              <a:ea typeface="Gill Sans" charset="0"/>
              <a:cs typeface="Gill Sans" charset="0"/>
            </a:endParaRPr>
          </a:p>
        </p:txBody>
      </p:sp>
      <p:pic>
        <p:nvPicPr>
          <p:cNvPr id="59395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6616898"/>
            <a:ext cx="232172" cy="232172"/>
          </a:xfrm>
          <a:prstGeom prst="rect">
            <a:avLst/>
          </a:prstGeom>
          <a:noFill/>
          <a:ln w="12700" cap="flat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881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79810" y="325933"/>
            <a:ext cx="9303619" cy="6206133"/>
          </a:xfrm>
          <a:prstGeom prst="rect">
            <a:avLst/>
          </a:prstGeom>
          <a:noFill/>
          <a:ln w="12700" cap="flat">
            <a:noFill/>
            <a:miter lim="800000"/>
            <a:headEnd/>
            <a:tailEnd/>
          </a:ln>
        </p:spPr>
      </p:pic>
      <p:sp>
        <p:nvSpPr>
          <p:cNvPr id="122882" name="Rectangle 2"/>
          <p:cNvSpPr>
            <a:spLocks/>
          </p:cNvSpPr>
          <p:nvPr/>
        </p:nvSpPr>
        <p:spPr bwMode="auto">
          <a:xfrm>
            <a:off x="232172" y="6567785"/>
            <a:ext cx="8474273" cy="321469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lIns="0" tIns="0" rIns="0" bIns="0" anchor="ctr"/>
          <a:lstStyle/>
          <a:p>
            <a:pPr algn="l"/>
            <a:r>
              <a:rPr lang="en-US" sz="1700" dirty="0">
                <a:ea typeface="Gill Sans" charset="0"/>
                <a:cs typeface="Gill Sans" charset="0"/>
                <a:hlinkClick r:id="rId4"/>
              </a:rPr>
              <a:t>http://www.flickr.com/photos/philippeleroyer/2202178647/sizes/l/</a:t>
            </a:r>
            <a:endParaRPr lang="en-US" sz="1700" dirty="0">
              <a:ea typeface="Gill Sans" charset="0"/>
              <a:cs typeface="Gill Sans" charset="0"/>
            </a:endParaRPr>
          </a:p>
        </p:txBody>
      </p:sp>
      <p:pic>
        <p:nvPicPr>
          <p:cNvPr id="122883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6616898"/>
            <a:ext cx="232172" cy="232172"/>
          </a:xfrm>
          <a:prstGeom prst="rect">
            <a:avLst/>
          </a:prstGeom>
          <a:noFill/>
          <a:ln w="12700" cap="flat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69" name="Rectangle 1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/>
              <a:t>Collaborate</a:t>
            </a:r>
          </a:p>
        </p:txBody>
      </p:sp>
      <p:pic>
        <p:nvPicPr>
          <p:cNvPr id="3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0" y="1143000"/>
            <a:ext cx="7620000" cy="5715000"/>
          </a:xfrm>
          <a:prstGeom prst="rect">
            <a:avLst/>
          </a:prstGeom>
          <a:noFill/>
          <a:ln w="12700" cap="flat">
            <a:noFill/>
            <a:miter lim="800000"/>
            <a:headEnd/>
            <a:tailEnd/>
          </a:ln>
        </p:spPr>
      </p:pic>
      <p:sp>
        <p:nvSpPr>
          <p:cNvPr id="5" name="Rectangle 2"/>
          <p:cNvSpPr>
            <a:spLocks/>
          </p:cNvSpPr>
          <p:nvPr/>
        </p:nvSpPr>
        <p:spPr bwMode="auto">
          <a:xfrm>
            <a:off x="1092200" y="6400800"/>
            <a:ext cx="12052300" cy="457200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lIns="0" tIns="0" rIns="0" bIns="0" anchor="ctr"/>
          <a:lstStyle/>
          <a:p>
            <a:pPr algn="l"/>
            <a:r>
              <a:rPr lang="en-US" sz="1400" dirty="0">
                <a:ea typeface="Gill Sans" charset="0"/>
                <a:cs typeface="Gill Sans" charset="0"/>
                <a:hlinkClick r:id="rId4"/>
              </a:rPr>
              <a:t>http://www.flickr.com/photos/healfdene/2580099594/</a:t>
            </a:r>
            <a:endParaRPr lang="en-US" sz="1400" dirty="0">
              <a:ea typeface="Gill Sans" charset="0"/>
              <a:cs typeface="Gill Sans" charset="0"/>
            </a:endParaRP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62000" y="6470650"/>
            <a:ext cx="330200" cy="330200"/>
          </a:xfrm>
          <a:prstGeom prst="rect">
            <a:avLst/>
          </a:prstGeom>
          <a:noFill/>
          <a:ln w="12700" cap="flat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>
          <a:xfrm>
            <a:off x="-78472" y="533400"/>
            <a:ext cx="9372600" cy="731838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University of California Curation Center </a:t>
            </a:r>
            <a:r>
              <a:rPr lang="en-US" sz="3200" i="0" dirty="0" smtClean="0"/>
              <a:t>(UC3)</a:t>
            </a:r>
          </a:p>
        </p:txBody>
      </p:sp>
      <p:sp>
        <p:nvSpPr>
          <p:cNvPr id="9219" name="Content Placeholder 2"/>
          <p:cNvSpPr>
            <a:spLocks noGrp="1"/>
          </p:cNvSpPr>
          <p:nvPr>
            <p:ph idx="1"/>
          </p:nvPr>
        </p:nvSpPr>
        <p:spPr>
          <a:xfrm>
            <a:off x="682384" y="1600200"/>
            <a:ext cx="7772400" cy="1371600"/>
          </a:xfrm>
        </p:spPr>
        <p:txBody>
          <a:bodyPr>
            <a:normAutofit/>
          </a:bodyPr>
          <a:lstStyle/>
          <a:p>
            <a:pPr marL="0" indent="0" algn="ctr">
              <a:buFont typeface="Arial" charset="0"/>
              <a:buNone/>
            </a:pPr>
            <a:r>
              <a:rPr lang="en-US" dirty="0" smtClean="0"/>
              <a:t>the 10 UC campuses and peer institutions in the digital curation community</a:t>
            </a:r>
          </a:p>
        </p:txBody>
      </p:sp>
      <p:pic>
        <p:nvPicPr>
          <p:cNvPr id="9220" name="Picture 3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5486400" y="3048000"/>
            <a:ext cx="3286125" cy="31051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221" name="TextBox 5"/>
          <p:cNvSpPr txBox="1">
            <a:spLocks noChangeArrowheads="1"/>
          </p:cNvSpPr>
          <p:nvPr/>
        </p:nvSpPr>
        <p:spPr bwMode="auto">
          <a:xfrm>
            <a:off x="723328" y="3124200"/>
            <a:ext cx="4495800" cy="2554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742950" indent="-288925">
              <a:buFont typeface="Arial" charset="0"/>
              <a:buChar char="–"/>
            </a:pPr>
            <a:r>
              <a:rPr lang="en-US" sz="2000" dirty="0"/>
              <a:t> An evolving community of shared concern and practice</a:t>
            </a:r>
          </a:p>
          <a:p>
            <a:pPr marL="742950" indent="-288925">
              <a:spcBef>
                <a:spcPts val="1200"/>
              </a:spcBef>
              <a:buFont typeface="Arial" charset="0"/>
              <a:buChar char="–"/>
            </a:pPr>
            <a:r>
              <a:rPr lang="en-US" sz="2000" dirty="0"/>
              <a:t>A means to pool and distribute diverse experience, expertise, and resources</a:t>
            </a:r>
          </a:p>
          <a:p>
            <a:pPr marL="742950" indent="-288925">
              <a:spcBef>
                <a:spcPts val="1200"/>
              </a:spcBef>
              <a:buFont typeface="Arial" charset="0"/>
              <a:buChar char="–"/>
            </a:pPr>
            <a:r>
              <a:rPr lang="en-US" sz="2000" dirty="0"/>
              <a:t>Robust solutions to counteract inevitable disruptive change</a:t>
            </a:r>
          </a:p>
        </p:txBody>
      </p:sp>
      <p:sp>
        <p:nvSpPr>
          <p:cNvPr id="6" name="Footer Placeholder 5"/>
          <p:cNvSpPr txBox="1">
            <a:spLocks/>
          </p:cNvSpPr>
          <p:nvPr/>
        </p:nvSpPr>
        <p:spPr>
          <a:xfrm>
            <a:off x="1752600" y="6558915"/>
            <a:ext cx="5638800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University of California Curation Center, California Digital Library 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en-US" sz="3600" dirty="0" smtClean="0"/>
              <a:t>New Organization: UC3 is a creative partnership</a:t>
            </a:r>
            <a:endParaRPr lang="en-US" sz="3600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</p:nvPr>
        </p:nvGraphicFramePr>
        <p:xfrm>
          <a:off x="457200" y="1219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2" name="Group 7"/>
          <p:cNvGrpSpPr>
            <a:grpSpLocks noChangeAspect="1"/>
          </p:cNvGrpSpPr>
          <p:nvPr/>
        </p:nvGrpSpPr>
        <p:grpSpPr>
          <a:xfrm>
            <a:off x="3200400" y="5947172"/>
            <a:ext cx="457200" cy="365760"/>
            <a:chOff x="7211182" y="3502382"/>
            <a:chExt cx="917439" cy="733951"/>
          </a:xfrm>
        </p:grpSpPr>
        <p:sp>
          <p:nvSpPr>
            <p:cNvPr id="9" name="Rounded Rectangle 8"/>
            <p:cNvSpPr/>
            <p:nvPr/>
          </p:nvSpPr>
          <p:spPr>
            <a:xfrm>
              <a:off x="7211182" y="3502382"/>
              <a:ext cx="917439" cy="733951"/>
            </a:xfrm>
            <a:prstGeom prst="roundRect">
              <a:avLst>
                <a:gd name="adj" fmla="val 10000"/>
              </a:avLst>
            </a:prstGeom>
            <a:solidFill>
              <a:schemeClr val="accent6">
                <a:lumMod val="7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" name="Rounded Rectangle 4"/>
            <p:cNvSpPr>
              <a:spLocks noChangeAspect="1"/>
            </p:cNvSpPr>
            <p:nvPr/>
          </p:nvSpPr>
          <p:spPr>
            <a:xfrm>
              <a:off x="7232679" y="3523879"/>
              <a:ext cx="874445" cy="69095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22860" rIns="22860" bIns="22860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1200" kern="1200" dirty="0"/>
            </a:p>
          </p:txBody>
        </p:sp>
      </p:grpSp>
      <p:sp>
        <p:nvSpPr>
          <p:cNvPr id="12" name="Rounded Rectangle 11"/>
          <p:cNvSpPr/>
          <p:nvPr/>
        </p:nvSpPr>
        <p:spPr>
          <a:xfrm>
            <a:off x="609601" y="5947172"/>
            <a:ext cx="457200" cy="365760"/>
          </a:xfrm>
          <a:prstGeom prst="roundRect">
            <a:avLst>
              <a:gd name="adj" fmla="val 10000"/>
            </a:avLst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4" name="TextBox 13"/>
          <p:cNvSpPr txBox="1"/>
          <p:nvPr/>
        </p:nvSpPr>
        <p:spPr>
          <a:xfrm>
            <a:off x="1143082" y="5943600"/>
            <a:ext cx="16001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UC Community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3742913" y="5943600"/>
            <a:ext cx="25612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External to the University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52400"/>
            <a:ext cx="9144000" cy="639762"/>
          </a:xfrm>
        </p:spPr>
        <p:txBody>
          <a:bodyPr rtlCol="0">
            <a:normAutofit/>
          </a:bodyPr>
          <a:lstStyle/>
          <a:p>
            <a:pPr>
              <a:defRPr/>
            </a:pPr>
            <a:r>
              <a:rPr lang="en-US" sz="3100" dirty="0" smtClean="0"/>
              <a:t>UC3’s </a:t>
            </a:r>
            <a:r>
              <a:rPr lang="en-US" sz="3200" dirty="0" smtClean="0"/>
              <a:t>dynamic technical approach</a:t>
            </a:r>
            <a:endParaRPr lang="en-US" sz="3100" dirty="0"/>
          </a:p>
        </p:txBody>
      </p:sp>
      <p:sp>
        <p:nvSpPr>
          <p:cNvPr id="17411" name="Rectangle 15"/>
          <p:cNvSpPr>
            <a:spLocks noChangeArrowheads="1"/>
          </p:cNvSpPr>
          <p:nvPr/>
        </p:nvSpPr>
        <p:spPr bwMode="auto">
          <a:xfrm>
            <a:off x="457200" y="2179637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" name="TextBox 39"/>
          <p:cNvSpPr txBox="1"/>
          <p:nvPr/>
        </p:nvSpPr>
        <p:spPr>
          <a:xfrm>
            <a:off x="495300" y="3011150"/>
            <a:ext cx="8153400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 smtClean="0"/>
              <a:t>2.   Build  when necessary:</a:t>
            </a:r>
          </a:p>
          <a:p>
            <a:pPr marL="573088" indent="-285750">
              <a:buFont typeface="Arial" pitchFamily="34" charset="0"/>
              <a:buChar char="•"/>
            </a:pPr>
            <a:r>
              <a:rPr lang="en-US" sz="2200" dirty="0" smtClean="0"/>
              <a:t>Micro-services -- decomposes function into a granular set of independent interoperable micro-services</a:t>
            </a:r>
          </a:p>
          <a:p>
            <a:pPr marL="573088" indent="-285750">
              <a:buFont typeface="Arial" pitchFamily="34" charset="0"/>
              <a:buChar char="•"/>
            </a:pPr>
            <a:r>
              <a:rPr lang="en-US" sz="2200" dirty="0" smtClean="0"/>
              <a:t>small, self-contained, and narrowly scoped</a:t>
            </a:r>
          </a:p>
          <a:p>
            <a:pPr marL="573088" indent="-285750">
              <a:buFont typeface="Arial" pitchFamily="34" charset="0"/>
              <a:buChar char="•"/>
            </a:pPr>
            <a:r>
              <a:rPr lang="en-US" sz="2200" dirty="0" smtClean="0"/>
              <a:t>easier to develop, maintain, and deploy</a:t>
            </a:r>
          </a:p>
        </p:txBody>
      </p:sp>
      <p:sp>
        <p:nvSpPr>
          <p:cNvPr id="8" name="Footer Placeholder 5"/>
          <p:cNvSpPr txBox="1">
            <a:spLocks/>
          </p:cNvSpPr>
          <p:nvPr/>
        </p:nvSpPr>
        <p:spPr>
          <a:xfrm>
            <a:off x="1752600" y="6558915"/>
            <a:ext cx="5638800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University of California Curation Center, California Digital Library 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33400" y="1220450"/>
            <a:ext cx="81534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 smtClean="0"/>
              <a:t>1.   Work together to leverage/showcase existing solutions: </a:t>
            </a:r>
          </a:p>
          <a:p>
            <a:pPr marL="573088" indent="-285750">
              <a:buFont typeface="Arial" pitchFamily="34" charset="0"/>
              <a:buChar char="•"/>
            </a:pPr>
            <a:r>
              <a:rPr lang="en-US" sz="2200" dirty="0" err="1" smtClean="0"/>
              <a:t>Chronopolis</a:t>
            </a:r>
            <a:endParaRPr lang="en-US" sz="2200" dirty="0" smtClean="0"/>
          </a:p>
          <a:p>
            <a:pPr marL="573088" indent="-285750">
              <a:buFont typeface="Arial" pitchFamily="34" charset="0"/>
              <a:buChar char="•"/>
            </a:pPr>
            <a:r>
              <a:rPr lang="en-US" sz="2200" dirty="0" smtClean="0"/>
              <a:t>Open Context (Archaeological data, NSF)</a:t>
            </a:r>
          </a:p>
          <a:p>
            <a:pPr marL="573088" indent="-285750">
              <a:buFont typeface="Arial" pitchFamily="34" charset="0"/>
              <a:buChar char="•"/>
            </a:pPr>
            <a:r>
              <a:rPr lang="en-US" sz="2200" dirty="0" smtClean="0"/>
              <a:t>Media Vault Program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95300" y="5140404"/>
            <a:ext cx="81534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 smtClean="0"/>
              <a:t>3.   Partner and outsource when it makes economic sense</a:t>
            </a:r>
          </a:p>
          <a:p>
            <a:pPr marL="573088" indent="-285750">
              <a:buFont typeface="Arial" pitchFamily="34" charset="0"/>
              <a:buChar char="•"/>
            </a:pPr>
            <a:r>
              <a:rPr lang="en-US" sz="2200" dirty="0" smtClean="0"/>
              <a:t>HathiTrust</a:t>
            </a:r>
          </a:p>
          <a:p>
            <a:pPr marL="573088" indent="-285750">
              <a:buFont typeface="Arial" pitchFamily="34" charset="0"/>
              <a:buChar char="•"/>
            </a:pPr>
            <a:r>
              <a:rPr lang="en-US" sz="2200" dirty="0" smtClean="0"/>
              <a:t>Portico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Organization, technology, &amp; communities of practice = services meeting a range of needs</a:t>
            </a:r>
            <a:endParaRPr lang="en-US" sz="3200" dirty="0"/>
          </a:p>
        </p:txBody>
      </p:sp>
      <p:sp>
        <p:nvSpPr>
          <p:cNvPr id="16" name="Rectangle 15"/>
          <p:cNvSpPr/>
          <p:nvPr/>
        </p:nvSpPr>
        <p:spPr>
          <a:xfrm>
            <a:off x="457200" y="1600200"/>
            <a:ext cx="8229600" cy="4525963"/>
          </a:xfrm>
          <a:prstGeom prst="rect">
            <a:avLst/>
          </a:prstGeom>
          <a:ln>
            <a:noFill/>
          </a:ln>
        </p:spPr>
      </p:sp>
      <p:sp>
        <p:nvSpPr>
          <p:cNvPr id="17" name="Freeform 16"/>
          <p:cNvSpPr/>
          <p:nvPr/>
        </p:nvSpPr>
        <p:spPr>
          <a:xfrm>
            <a:off x="461620" y="1600200"/>
            <a:ext cx="1551086" cy="4525963"/>
          </a:xfrm>
          <a:custGeom>
            <a:avLst/>
            <a:gdLst>
              <a:gd name="connsiteX0" fmla="*/ 0 w 1551086"/>
              <a:gd name="connsiteY0" fmla="*/ 155109 h 4525963"/>
              <a:gd name="connsiteX1" fmla="*/ 45431 w 1551086"/>
              <a:gd name="connsiteY1" fmla="*/ 45430 h 4525963"/>
              <a:gd name="connsiteX2" fmla="*/ 155110 w 1551086"/>
              <a:gd name="connsiteY2" fmla="*/ 0 h 4525963"/>
              <a:gd name="connsiteX3" fmla="*/ 1395977 w 1551086"/>
              <a:gd name="connsiteY3" fmla="*/ 0 h 4525963"/>
              <a:gd name="connsiteX4" fmla="*/ 1505656 w 1551086"/>
              <a:gd name="connsiteY4" fmla="*/ 45431 h 4525963"/>
              <a:gd name="connsiteX5" fmla="*/ 1551086 w 1551086"/>
              <a:gd name="connsiteY5" fmla="*/ 155110 h 4525963"/>
              <a:gd name="connsiteX6" fmla="*/ 1551086 w 1551086"/>
              <a:gd name="connsiteY6" fmla="*/ 4370854 h 4525963"/>
              <a:gd name="connsiteX7" fmla="*/ 1505656 w 1551086"/>
              <a:gd name="connsiteY7" fmla="*/ 4480533 h 4525963"/>
              <a:gd name="connsiteX8" fmla="*/ 1395977 w 1551086"/>
              <a:gd name="connsiteY8" fmla="*/ 4525963 h 4525963"/>
              <a:gd name="connsiteX9" fmla="*/ 155109 w 1551086"/>
              <a:gd name="connsiteY9" fmla="*/ 4525963 h 4525963"/>
              <a:gd name="connsiteX10" fmla="*/ 45430 w 1551086"/>
              <a:gd name="connsiteY10" fmla="*/ 4480533 h 4525963"/>
              <a:gd name="connsiteX11" fmla="*/ 0 w 1551086"/>
              <a:gd name="connsiteY11" fmla="*/ 4370854 h 4525963"/>
              <a:gd name="connsiteX12" fmla="*/ 0 w 1551086"/>
              <a:gd name="connsiteY12" fmla="*/ 155109 h 45259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551086" h="4525963">
                <a:moveTo>
                  <a:pt x="0" y="155109"/>
                </a:moveTo>
                <a:cubicBezTo>
                  <a:pt x="0" y="113972"/>
                  <a:pt x="16342" y="74519"/>
                  <a:pt x="45431" y="45430"/>
                </a:cubicBezTo>
                <a:cubicBezTo>
                  <a:pt x="74520" y="16341"/>
                  <a:pt x="113972" y="0"/>
                  <a:pt x="155110" y="0"/>
                </a:cubicBezTo>
                <a:lnTo>
                  <a:pt x="1395977" y="0"/>
                </a:lnTo>
                <a:cubicBezTo>
                  <a:pt x="1437114" y="0"/>
                  <a:pt x="1476567" y="16342"/>
                  <a:pt x="1505656" y="45431"/>
                </a:cubicBezTo>
                <a:cubicBezTo>
                  <a:pt x="1534745" y="74520"/>
                  <a:pt x="1551086" y="113972"/>
                  <a:pt x="1551086" y="155110"/>
                </a:cubicBezTo>
                <a:lnTo>
                  <a:pt x="1551086" y="4370854"/>
                </a:lnTo>
                <a:cubicBezTo>
                  <a:pt x="1551086" y="4411991"/>
                  <a:pt x="1534744" y="4451444"/>
                  <a:pt x="1505656" y="4480533"/>
                </a:cubicBezTo>
                <a:cubicBezTo>
                  <a:pt x="1476567" y="4509622"/>
                  <a:pt x="1437115" y="4525963"/>
                  <a:pt x="1395977" y="4525963"/>
                </a:cubicBezTo>
                <a:lnTo>
                  <a:pt x="155109" y="4525963"/>
                </a:lnTo>
                <a:cubicBezTo>
                  <a:pt x="113972" y="4525963"/>
                  <a:pt x="74519" y="4509621"/>
                  <a:pt x="45430" y="4480533"/>
                </a:cubicBezTo>
                <a:cubicBezTo>
                  <a:pt x="16341" y="4451444"/>
                  <a:pt x="0" y="4411992"/>
                  <a:pt x="0" y="4370854"/>
                </a:cubicBezTo>
                <a:lnTo>
                  <a:pt x="0" y="155109"/>
                </a:lnTo>
                <a:close/>
              </a:path>
            </a:pathLst>
          </a:custGeom>
          <a:solidFill>
            <a:schemeClr val="bg2">
              <a:lumMod val="20000"/>
              <a:lumOff val="80000"/>
            </a:schemeClr>
          </a:solidFill>
          <a:ln>
            <a:solidFill>
              <a:schemeClr val="accent6"/>
            </a:solidFill>
          </a:ln>
        </p:spPr>
        <p:style>
          <a:lnRef idx="0">
            <a:scrgbClr r="0" g="0" b="0"/>
          </a:lnRef>
          <a:fillRef idx="1">
            <a:scrgbClr r="0" g="0" b="0"/>
          </a:fillRef>
          <a:effectRef idx="0">
            <a:schemeClr val="accent2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80010" tIns="80010" rIns="80010" bIns="3248185" numCol="1" spcCol="1270" anchor="ctr" anchorCtr="0">
            <a:noAutofit/>
          </a:bodyPr>
          <a:lstStyle/>
          <a:p>
            <a:pPr lvl="0" algn="ctr" defTabSz="9334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100" kern="1200" dirty="0" smtClean="0"/>
              <a:t>1. Consultation Services</a:t>
            </a:r>
            <a:endParaRPr lang="en-US" sz="2100" kern="1200" dirty="0"/>
          </a:p>
        </p:txBody>
      </p:sp>
      <p:sp>
        <p:nvSpPr>
          <p:cNvPr id="18" name="Freeform 17"/>
          <p:cNvSpPr/>
          <p:nvPr/>
        </p:nvSpPr>
        <p:spPr>
          <a:xfrm>
            <a:off x="616728" y="2958375"/>
            <a:ext cx="1240869" cy="889170"/>
          </a:xfrm>
          <a:custGeom>
            <a:avLst/>
            <a:gdLst>
              <a:gd name="connsiteX0" fmla="*/ 0 w 1240869"/>
              <a:gd name="connsiteY0" fmla="*/ 88917 h 889170"/>
              <a:gd name="connsiteX1" fmla="*/ 26043 w 1240869"/>
              <a:gd name="connsiteY1" fmla="*/ 26043 h 889170"/>
              <a:gd name="connsiteX2" fmla="*/ 88917 w 1240869"/>
              <a:gd name="connsiteY2" fmla="*/ 0 h 889170"/>
              <a:gd name="connsiteX3" fmla="*/ 1151952 w 1240869"/>
              <a:gd name="connsiteY3" fmla="*/ 0 h 889170"/>
              <a:gd name="connsiteX4" fmla="*/ 1214826 w 1240869"/>
              <a:gd name="connsiteY4" fmla="*/ 26043 h 889170"/>
              <a:gd name="connsiteX5" fmla="*/ 1240869 w 1240869"/>
              <a:gd name="connsiteY5" fmla="*/ 88917 h 889170"/>
              <a:gd name="connsiteX6" fmla="*/ 1240869 w 1240869"/>
              <a:gd name="connsiteY6" fmla="*/ 800253 h 889170"/>
              <a:gd name="connsiteX7" fmla="*/ 1214826 w 1240869"/>
              <a:gd name="connsiteY7" fmla="*/ 863127 h 889170"/>
              <a:gd name="connsiteX8" fmla="*/ 1151952 w 1240869"/>
              <a:gd name="connsiteY8" fmla="*/ 889170 h 889170"/>
              <a:gd name="connsiteX9" fmla="*/ 88917 w 1240869"/>
              <a:gd name="connsiteY9" fmla="*/ 889170 h 889170"/>
              <a:gd name="connsiteX10" fmla="*/ 26043 w 1240869"/>
              <a:gd name="connsiteY10" fmla="*/ 863127 h 889170"/>
              <a:gd name="connsiteX11" fmla="*/ 0 w 1240869"/>
              <a:gd name="connsiteY11" fmla="*/ 800253 h 889170"/>
              <a:gd name="connsiteX12" fmla="*/ 0 w 1240869"/>
              <a:gd name="connsiteY12" fmla="*/ 88917 h 88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40869" h="889170">
                <a:moveTo>
                  <a:pt x="0" y="88917"/>
                </a:moveTo>
                <a:cubicBezTo>
                  <a:pt x="0" y="65335"/>
                  <a:pt x="9368" y="42718"/>
                  <a:pt x="26043" y="26043"/>
                </a:cubicBezTo>
                <a:cubicBezTo>
                  <a:pt x="42718" y="9368"/>
                  <a:pt x="65335" y="0"/>
                  <a:pt x="88917" y="0"/>
                </a:cubicBezTo>
                <a:lnTo>
                  <a:pt x="1151952" y="0"/>
                </a:lnTo>
                <a:cubicBezTo>
                  <a:pt x="1175534" y="0"/>
                  <a:pt x="1198151" y="9368"/>
                  <a:pt x="1214826" y="26043"/>
                </a:cubicBezTo>
                <a:cubicBezTo>
                  <a:pt x="1231501" y="42718"/>
                  <a:pt x="1240869" y="65335"/>
                  <a:pt x="1240869" y="88917"/>
                </a:cubicBezTo>
                <a:lnTo>
                  <a:pt x="1240869" y="800253"/>
                </a:lnTo>
                <a:cubicBezTo>
                  <a:pt x="1240869" y="823835"/>
                  <a:pt x="1231501" y="846452"/>
                  <a:pt x="1214826" y="863127"/>
                </a:cubicBezTo>
                <a:cubicBezTo>
                  <a:pt x="1198151" y="879802"/>
                  <a:pt x="1175534" y="889170"/>
                  <a:pt x="1151952" y="889170"/>
                </a:cubicBezTo>
                <a:lnTo>
                  <a:pt x="88917" y="889170"/>
                </a:lnTo>
                <a:cubicBezTo>
                  <a:pt x="65335" y="889170"/>
                  <a:pt x="42718" y="879802"/>
                  <a:pt x="26043" y="863127"/>
                </a:cubicBezTo>
                <a:cubicBezTo>
                  <a:pt x="9368" y="846452"/>
                  <a:pt x="0" y="823835"/>
                  <a:pt x="0" y="800253"/>
                </a:cubicBezTo>
                <a:lnTo>
                  <a:pt x="0" y="88917"/>
                </a:lnTo>
                <a:close/>
              </a:path>
            </a:pathLst>
          </a:custGeom>
        </p:spPr>
        <p:style>
          <a:lnRef idx="2">
            <a:schemeClr val="accent2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69223" tIns="58428" rIns="69223" bIns="58428" numCol="1" spcCol="1270" anchor="ctr" anchorCtr="0">
            <a:noAutofit/>
          </a:bodyPr>
          <a:lstStyle/>
          <a:p>
            <a:pPr lvl="0" algn="ctr" defTabSz="7556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700" kern="1200" dirty="0" smtClean="0"/>
              <a:t>Expertise</a:t>
            </a:r>
            <a:endParaRPr lang="en-US" sz="1700" kern="1200" dirty="0"/>
          </a:p>
        </p:txBody>
      </p:sp>
      <p:sp>
        <p:nvSpPr>
          <p:cNvPr id="19" name="Freeform 18"/>
          <p:cNvSpPr/>
          <p:nvPr/>
        </p:nvSpPr>
        <p:spPr>
          <a:xfrm>
            <a:off x="616728" y="3984341"/>
            <a:ext cx="1240869" cy="889170"/>
          </a:xfrm>
          <a:custGeom>
            <a:avLst/>
            <a:gdLst>
              <a:gd name="connsiteX0" fmla="*/ 0 w 1240869"/>
              <a:gd name="connsiteY0" fmla="*/ 88917 h 889170"/>
              <a:gd name="connsiteX1" fmla="*/ 26043 w 1240869"/>
              <a:gd name="connsiteY1" fmla="*/ 26043 h 889170"/>
              <a:gd name="connsiteX2" fmla="*/ 88917 w 1240869"/>
              <a:gd name="connsiteY2" fmla="*/ 0 h 889170"/>
              <a:gd name="connsiteX3" fmla="*/ 1151952 w 1240869"/>
              <a:gd name="connsiteY3" fmla="*/ 0 h 889170"/>
              <a:gd name="connsiteX4" fmla="*/ 1214826 w 1240869"/>
              <a:gd name="connsiteY4" fmla="*/ 26043 h 889170"/>
              <a:gd name="connsiteX5" fmla="*/ 1240869 w 1240869"/>
              <a:gd name="connsiteY5" fmla="*/ 88917 h 889170"/>
              <a:gd name="connsiteX6" fmla="*/ 1240869 w 1240869"/>
              <a:gd name="connsiteY6" fmla="*/ 800253 h 889170"/>
              <a:gd name="connsiteX7" fmla="*/ 1214826 w 1240869"/>
              <a:gd name="connsiteY7" fmla="*/ 863127 h 889170"/>
              <a:gd name="connsiteX8" fmla="*/ 1151952 w 1240869"/>
              <a:gd name="connsiteY8" fmla="*/ 889170 h 889170"/>
              <a:gd name="connsiteX9" fmla="*/ 88917 w 1240869"/>
              <a:gd name="connsiteY9" fmla="*/ 889170 h 889170"/>
              <a:gd name="connsiteX10" fmla="*/ 26043 w 1240869"/>
              <a:gd name="connsiteY10" fmla="*/ 863127 h 889170"/>
              <a:gd name="connsiteX11" fmla="*/ 0 w 1240869"/>
              <a:gd name="connsiteY11" fmla="*/ 800253 h 889170"/>
              <a:gd name="connsiteX12" fmla="*/ 0 w 1240869"/>
              <a:gd name="connsiteY12" fmla="*/ 88917 h 88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40869" h="889170">
                <a:moveTo>
                  <a:pt x="0" y="88917"/>
                </a:moveTo>
                <a:cubicBezTo>
                  <a:pt x="0" y="65335"/>
                  <a:pt x="9368" y="42718"/>
                  <a:pt x="26043" y="26043"/>
                </a:cubicBezTo>
                <a:cubicBezTo>
                  <a:pt x="42718" y="9368"/>
                  <a:pt x="65335" y="0"/>
                  <a:pt x="88917" y="0"/>
                </a:cubicBezTo>
                <a:lnTo>
                  <a:pt x="1151952" y="0"/>
                </a:lnTo>
                <a:cubicBezTo>
                  <a:pt x="1175534" y="0"/>
                  <a:pt x="1198151" y="9368"/>
                  <a:pt x="1214826" y="26043"/>
                </a:cubicBezTo>
                <a:cubicBezTo>
                  <a:pt x="1231501" y="42718"/>
                  <a:pt x="1240869" y="65335"/>
                  <a:pt x="1240869" y="88917"/>
                </a:cubicBezTo>
                <a:lnTo>
                  <a:pt x="1240869" y="800253"/>
                </a:lnTo>
                <a:cubicBezTo>
                  <a:pt x="1240869" y="823835"/>
                  <a:pt x="1231501" y="846452"/>
                  <a:pt x="1214826" y="863127"/>
                </a:cubicBezTo>
                <a:cubicBezTo>
                  <a:pt x="1198151" y="879802"/>
                  <a:pt x="1175534" y="889170"/>
                  <a:pt x="1151952" y="889170"/>
                </a:cubicBezTo>
                <a:lnTo>
                  <a:pt x="88917" y="889170"/>
                </a:lnTo>
                <a:cubicBezTo>
                  <a:pt x="65335" y="889170"/>
                  <a:pt x="42718" y="879802"/>
                  <a:pt x="26043" y="863127"/>
                </a:cubicBezTo>
                <a:cubicBezTo>
                  <a:pt x="9368" y="846452"/>
                  <a:pt x="0" y="823835"/>
                  <a:pt x="0" y="800253"/>
                </a:cubicBezTo>
                <a:lnTo>
                  <a:pt x="0" y="88917"/>
                </a:lnTo>
                <a:close/>
              </a:path>
            </a:pathLst>
          </a:custGeom>
        </p:spPr>
        <p:style>
          <a:lnRef idx="2">
            <a:schemeClr val="accent2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69223" tIns="58428" rIns="69223" bIns="58428" numCol="1" spcCol="1270" anchor="ctr" anchorCtr="0">
            <a:noAutofit/>
          </a:bodyPr>
          <a:lstStyle/>
          <a:p>
            <a:pPr lvl="0" algn="ctr" defTabSz="7556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700" kern="1200" dirty="0" smtClean="0"/>
              <a:t>Guidelines</a:t>
            </a:r>
            <a:endParaRPr lang="en-US" sz="1700" kern="1200" dirty="0"/>
          </a:p>
        </p:txBody>
      </p:sp>
      <p:sp>
        <p:nvSpPr>
          <p:cNvPr id="20" name="Freeform 19"/>
          <p:cNvSpPr/>
          <p:nvPr/>
        </p:nvSpPr>
        <p:spPr>
          <a:xfrm>
            <a:off x="616728" y="5010307"/>
            <a:ext cx="1240869" cy="889170"/>
          </a:xfrm>
          <a:custGeom>
            <a:avLst/>
            <a:gdLst>
              <a:gd name="connsiteX0" fmla="*/ 0 w 1240869"/>
              <a:gd name="connsiteY0" fmla="*/ 88917 h 889170"/>
              <a:gd name="connsiteX1" fmla="*/ 26043 w 1240869"/>
              <a:gd name="connsiteY1" fmla="*/ 26043 h 889170"/>
              <a:gd name="connsiteX2" fmla="*/ 88917 w 1240869"/>
              <a:gd name="connsiteY2" fmla="*/ 0 h 889170"/>
              <a:gd name="connsiteX3" fmla="*/ 1151952 w 1240869"/>
              <a:gd name="connsiteY3" fmla="*/ 0 h 889170"/>
              <a:gd name="connsiteX4" fmla="*/ 1214826 w 1240869"/>
              <a:gd name="connsiteY4" fmla="*/ 26043 h 889170"/>
              <a:gd name="connsiteX5" fmla="*/ 1240869 w 1240869"/>
              <a:gd name="connsiteY5" fmla="*/ 88917 h 889170"/>
              <a:gd name="connsiteX6" fmla="*/ 1240869 w 1240869"/>
              <a:gd name="connsiteY6" fmla="*/ 800253 h 889170"/>
              <a:gd name="connsiteX7" fmla="*/ 1214826 w 1240869"/>
              <a:gd name="connsiteY7" fmla="*/ 863127 h 889170"/>
              <a:gd name="connsiteX8" fmla="*/ 1151952 w 1240869"/>
              <a:gd name="connsiteY8" fmla="*/ 889170 h 889170"/>
              <a:gd name="connsiteX9" fmla="*/ 88917 w 1240869"/>
              <a:gd name="connsiteY9" fmla="*/ 889170 h 889170"/>
              <a:gd name="connsiteX10" fmla="*/ 26043 w 1240869"/>
              <a:gd name="connsiteY10" fmla="*/ 863127 h 889170"/>
              <a:gd name="connsiteX11" fmla="*/ 0 w 1240869"/>
              <a:gd name="connsiteY11" fmla="*/ 800253 h 889170"/>
              <a:gd name="connsiteX12" fmla="*/ 0 w 1240869"/>
              <a:gd name="connsiteY12" fmla="*/ 88917 h 88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40869" h="889170">
                <a:moveTo>
                  <a:pt x="0" y="88917"/>
                </a:moveTo>
                <a:cubicBezTo>
                  <a:pt x="0" y="65335"/>
                  <a:pt x="9368" y="42718"/>
                  <a:pt x="26043" y="26043"/>
                </a:cubicBezTo>
                <a:cubicBezTo>
                  <a:pt x="42718" y="9368"/>
                  <a:pt x="65335" y="0"/>
                  <a:pt x="88917" y="0"/>
                </a:cubicBezTo>
                <a:lnTo>
                  <a:pt x="1151952" y="0"/>
                </a:lnTo>
                <a:cubicBezTo>
                  <a:pt x="1175534" y="0"/>
                  <a:pt x="1198151" y="9368"/>
                  <a:pt x="1214826" y="26043"/>
                </a:cubicBezTo>
                <a:cubicBezTo>
                  <a:pt x="1231501" y="42718"/>
                  <a:pt x="1240869" y="65335"/>
                  <a:pt x="1240869" y="88917"/>
                </a:cubicBezTo>
                <a:lnTo>
                  <a:pt x="1240869" y="800253"/>
                </a:lnTo>
                <a:cubicBezTo>
                  <a:pt x="1240869" y="823835"/>
                  <a:pt x="1231501" y="846452"/>
                  <a:pt x="1214826" y="863127"/>
                </a:cubicBezTo>
                <a:cubicBezTo>
                  <a:pt x="1198151" y="879802"/>
                  <a:pt x="1175534" y="889170"/>
                  <a:pt x="1151952" y="889170"/>
                </a:cubicBezTo>
                <a:lnTo>
                  <a:pt x="88917" y="889170"/>
                </a:lnTo>
                <a:cubicBezTo>
                  <a:pt x="65335" y="889170"/>
                  <a:pt x="42718" y="879802"/>
                  <a:pt x="26043" y="863127"/>
                </a:cubicBezTo>
                <a:cubicBezTo>
                  <a:pt x="9368" y="846452"/>
                  <a:pt x="0" y="823835"/>
                  <a:pt x="0" y="800253"/>
                </a:cubicBezTo>
                <a:lnTo>
                  <a:pt x="0" y="88917"/>
                </a:lnTo>
                <a:close/>
              </a:path>
            </a:pathLst>
          </a:custGeom>
        </p:spPr>
        <p:style>
          <a:lnRef idx="2">
            <a:schemeClr val="accent2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69223" tIns="58428" rIns="69223" bIns="58428" numCol="1" spcCol="1270" anchor="ctr" anchorCtr="0">
            <a:noAutofit/>
          </a:bodyPr>
          <a:lstStyle/>
          <a:p>
            <a:pPr lvl="0" algn="ctr" defTabSz="7556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700" kern="1200" dirty="0" smtClean="0"/>
              <a:t>Best practices</a:t>
            </a:r>
            <a:endParaRPr lang="en-US" sz="1700" kern="1200" dirty="0"/>
          </a:p>
        </p:txBody>
      </p:sp>
      <p:sp>
        <p:nvSpPr>
          <p:cNvPr id="21" name="Freeform 20"/>
          <p:cNvSpPr/>
          <p:nvPr/>
        </p:nvSpPr>
        <p:spPr>
          <a:xfrm>
            <a:off x="2129038" y="1600200"/>
            <a:ext cx="1551086" cy="4525963"/>
          </a:xfrm>
          <a:custGeom>
            <a:avLst/>
            <a:gdLst>
              <a:gd name="connsiteX0" fmla="*/ 0 w 1551086"/>
              <a:gd name="connsiteY0" fmla="*/ 155109 h 4525963"/>
              <a:gd name="connsiteX1" fmla="*/ 45431 w 1551086"/>
              <a:gd name="connsiteY1" fmla="*/ 45430 h 4525963"/>
              <a:gd name="connsiteX2" fmla="*/ 155110 w 1551086"/>
              <a:gd name="connsiteY2" fmla="*/ 0 h 4525963"/>
              <a:gd name="connsiteX3" fmla="*/ 1395977 w 1551086"/>
              <a:gd name="connsiteY3" fmla="*/ 0 h 4525963"/>
              <a:gd name="connsiteX4" fmla="*/ 1505656 w 1551086"/>
              <a:gd name="connsiteY4" fmla="*/ 45431 h 4525963"/>
              <a:gd name="connsiteX5" fmla="*/ 1551086 w 1551086"/>
              <a:gd name="connsiteY5" fmla="*/ 155110 h 4525963"/>
              <a:gd name="connsiteX6" fmla="*/ 1551086 w 1551086"/>
              <a:gd name="connsiteY6" fmla="*/ 4370854 h 4525963"/>
              <a:gd name="connsiteX7" fmla="*/ 1505656 w 1551086"/>
              <a:gd name="connsiteY7" fmla="*/ 4480533 h 4525963"/>
              <a:gd name="connsiteX8" fmla="*/ 1395977 w 1551086"/>
              <a:gd name="connsiteY8" fmla="*/ 4525963 h 4525963"/>
              <a:gd name="connsiteX9" fmla="*/ 155109 w 1551086"/>
              <a:gd name="connsiteY9" fmla="*/ 4525963 h 4525963"/>
              <a:gd name="connsiteX10" fmla="*/ 45430 w 1551086"/>
              <a:gd name="connsiteY10" fmla="*/ 4480533 h 4525963"/>
              <a:gd name="connsiteX11" fmla="*/ 0 w 1551086"/>
              <a:gd name="connsiteY11" fmla="*/ 4370854 h 4525963"/>
              <a:gd name="connsiteX12" fmla="*/ 0 w 1551086"/>
              <a:gd name="connsiteY12" fmla="*/ 155109 h 45259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551086" h="4525963">
                <a:moveTo>
                  <a:pt x="0" y="155109"/>
                </a:moveTo>
                <a:cubicBezTo>
                  <a:pt x="0" y="113972"/>
                  <a:pt x="16342" y="74519"/>
                  <a:pt x="45431" y="45430"/>
                </a:cubicBezTo>
                <a:cubicBezTo>
                  <a:pt x="74520" y="16341"/>
                  <a:pt x="113972" y="0"/>
                  <a:pt x="155110" y="0"/>
                </a:cubicBezTo>
                <a:lnTo>
                  <a:pt x="1395977" y="0"/>
                </a:lnTo>
                <a:cubicBezTo>
                  <a:pt x="1437114" y="0"/>
                  <a:pt x="1476567" y="16342"/>
                  <a:pt x="1505656" y="45431"/>
                </a:cubicBezTo>
                <a:cubicBezTo>
                  <a:pt x="1534745" y="74520"/>
                  <a:pt x="1551086" y="113972"/>
                  <a:pt x="1551086" y="155110"/>
                </a:cubicBezTo>
                <a:lnTo>
                  <a:pt x="1551086" y="4370854"/>
                </a:lnTo>
                <a:cubicBezTo>
                  <a:pt x="1551086" y="4411991"/>
                  <a:pt x="1534744" y="4451444"/>
                  <a:pt x="1505656" y="4480533"/>
                </a:cubicBezTo>
                <a:cubicBezTo>
                  <a:pt x="1476567" y="4509622"/>
                  <a:pt x="1437115" y="4525963"/>
                  <a:pt x="1395977" y="4525963"/>
                </a:cubicBezTo>
                <a:lnTo>
                  <a:pt x="155109" y="4525963"/>
                </a:lnTo>
                <a:cubicBezTo>
                  <a:pt x="113972" y="4525963"/>
                  <a:pt x="74519" y="4509621"/>
                  <a:pt x="45430" y="4480533"/>
                </a:cubicBezTo>
                <a:cubicBezTo>
                  <a:pt x="16341" y="4451444"/>
                  <a:pt x="0" y="4411992"/>
                  <a:pt x="0" y="4370854"/>
                </a:cubicBezTo>
                <a:lnTo>
                  <a:pt x="0" y="155109"/>
                </a:lnTo>
                <a:close/>
              </a:path>
            </a:pathLst>
          </a:custGeom>
          <a:solidFill>
            <a:schemeClr val="bg2">
              <a:lumMod val="20000"/>
              <a:lumOff val="80000"/>
            </a:schemeClr>
          </a:solidFill>
          <a:ln>
            <a:solidFill>
              <a:schemeClr val="accent6"/>
            </a:solidFill>
          </a:ln>
        </p:spPr>
        <p:style>
          <a:lnRef idx="0">
            <a:scrgbClr r="0" g="0" b="0"/>
          </a:lnRef>
          <a:fillRef idx="1">
            <a:scrgbClr r="0" g="0" b="0"/>
          </a:fillRef>
          <a:effectRef idx="0">
            <a:schemeClr val="accent2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80010" tIns="80010" rIns="80010" bIns="3248185" numCol="1" spcCol="1270" anchor="ctr" anchorCtr="0">
            <a:noAutofit/>
          </a:bodyPr>
          <a:lstStyle/>
          <a:p>
            <a:pPr lvl="0" algn="ctr" defTabSz="9334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100" kern="1200" dirty="0" smtClean="0"/>
              <a:t>2. </a:t>
            </a:r>
            <a:r>
              <a:rPr lang="en-US" sz="2100" dirty="0" smtClean="0"/>
              <a:t/>
            </a:r>
            <a:br>
              <a:rPr lang="en-US" sz="2100" dirty="0" smtClean="0"/>
            </a:br>
            <a:r>
              <a:rPr lang="en-US" sz="2100" kern="1200" dirty="0" smtClean="0"/>
              <a:t>Hosted Solutions</a:t>
            </a:r>
            <a:endParaRPr lang="en-US" sz="2100" kern="1200" dirty="0"/>
          </a:p>
        </p:txBody>
      </p:sp>
      <p:sp>
        <p:nvSpPr>
          <p:cNvPr id="25" name="Freeform 24"/>
          <p:cNvSpPr/>
          <p:nvPr/>
        </p:nvSpPr>
        <p:spPr>
          <a:xfrm>
            <a:off x="5459314" y="1600200"/>
            <a:ext cx="1551086" cy="4525963"/>
          </a:xfrm>
          <a:custGeom>
            <a:avLst/>
            <a:gdLst>
              <a:gd name="connsiteX0" fmla="*/ 0 w 1551086"/>
              <a:gd name="connsiteY0" fmla="*/ 155109 h 4525963"/>
              <a:gd name="connsiteX1" fmla="*/ 45431 w 1551086"/>
              <a:gd name="connsiteY1" fmla="*/ 45430 h 4525963"/>
              <a:gd name="connsiteX2" fmla="*/ 155110 w 1551086"/>
              <a:gd name="connsiteY2" fmla="*/ 0 h 4525963"/>
              <a:gd name="connsiteX3" fmla="*/ 1395977 w 1551086"/>
              <a:gd name="connsiteY3" fmla="*/ 0 h 4525963"/>
              <a:gd name="connsiteX4" fmla="*/ 1505656 w 1551086"/>
              <a:gd name="connsiteY4" fmla="*/ 45431 h 4525963"/>
              <a:gd name="connsiteX5" fmla="*/ 1551086 w 1551086"/>
              <a:gd name="connsiteY5" fmla="*/ 155110 h 4525963"/>
              <a:gd name="connsiteX6" fmla="*/ 1551086 w 1551086"/>
              <a:gd name="connsiteY6" fmla="*/ 4370854 h 4525963"/>
              <a:gd name="connsiteX7" fmla="*/ 1505656 w 1551086"/>
              <a:gd name="connsiteY7" fmla="*/ 4480533 h 4525963"/>
              <a:gd name="connsiteX8" fmla="*/ 1395977 w 1551086"/>
              <a:gd name="connsiteY8" fmla="*/ 4525963 h 4525963"/>
              <a:gd name="connsiteX9" fmla="*/ 155109 w 1551086"/>
              <a:gd name="connsiteY9" fmla="*/ 4525963 h 4525963"/>
              <a:gd name="connsiteX10" fmla="*/ 45430 w 1551086"/>
              <a:gd name="connsiteY10" fmla="*/ 4480533 h 4525963"/>
              <a:gd name="connsiteX11" fmla="*/ 0 w 1551086"/>
              <a:gd name="connsiteY11" fmla="*/ 4370854 h 4525963"/>
              <a:gd name="connsiteX12" fmla="*/ 0 w 1551086"/>
              <a:gd name="connsiteY12" fmla="*/ 155109 h 45259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551086" h="4525963">
                <a:moveTo>
                  <a:pt x="0" y="155109"/>
                </a:moveTo>
                <a:cubicBezTo>
                  <a:pt x="0" y="113972"/>
                  <a:pt x="16342" y="74519"/>
                  <a:pt x="45431" y="45430"/>
                </a:cubicBezTo>
                <a:cubicBezTo>
                  <a:pt x="74520" y="16341"/>
                  <a:pt x="113972" y="0"/>
                  <a:pt x="155110" y="0"/>
                </a:cubicBezTo>
                <a:lnTo>
                  <a:pt x="1395977" y="0"/>
                </a:lnTo>
                <a:cubicBezTo>
                  <a:pt x="1437114" y="0"/>
                  <a:pt x="1476567" y="16342"/>
                  <a:pt x="1505656" y="45431"/>
                </a:cubicBezTo>
                <a:cubicBezTo>
                  <a:pt x="1534745" y="74520"/>
                  <a:pt x="1551086" y="113972"/>
                  <a:pt x="1551086" y="155110"/>
                </a:cubicBezTo>
                <a:lnTo>
                  <a:pt x="1551086" y="4370854"/>
                </a:lnTo>
                <a:cubicBezTo>
                  <a:pt x="1551086" y="4411991"/>
                  <a:pt x="1534744" y="4451444"/>
                  <a:pt x="1505656" y="4480533"/>
                </a:cubicBezTo>
                <a:cubicBezTo>
                  <a:pt x="1476567" y="4509622"/>
                  <a:pt x="1437115" y="4525963"/>
                  <a:pt x="1395977" y="4525963"/>
                </a:cubicBezTo>
                <a:lnTo>
                  <a:pt x="155109" y="4525963"/>
                </a:lnTo>
                <a:cubicBezTo>
                  <a:pt x="113972" y="4525963"/>
                  <a:pt x="74519" y="4509621"/>
                  <a:pt x="45430" y="4480533"/>
                </a:cubicBezTo>
                <a:cubicBezTo>
                  <a:pt x="16341" y="4451444"/>
                  <a:pt x="0" y="4411992"/>
                  <a:pt x="0" y="4370854"/>
                </a:cubicBezTo>
                <a:lnTo>
                  <a:pt x="0" y="155109"/>
                </a:lnTo>
                <a:close/>
              </a:path>
            </a:pathLst>
          </a:custGeom>
          <a:solidFill>
            <a:schemeClr val="bg2">
              <a:lumMod val="20000"/>
              <a:lumOff val="80000"/>
            </a:schemeClr>
          </a:solidFill>
          <a:ln>
            <a:solidFill>
              <a:schemeClr val="accent6"/>
            </a:solidFill>
          </a:ln>
        </p:spPr>
        <p:style>
          <a:lnRef idx="0">
            <a:scrgbClr r="0" g="0" b="0"/>
          </a:lnRef>
          <a:fillRef idx="1">
            <a:scrgbClr r="0" g="0" b="0"/>
          </a:fillRef>
          <a:effectRef idx="0">
            <a:schemeClr val="accent2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80010" tIns="80010" rIns="80010" bIns="3248185" numCol="1" spcCol="1270" anchor="ctr" anchorCtr="0">
            <a:noAutofit/>
          </a:bodyPr>
          <a:lstStyle/>
          <a:p>
            <a:pPr lvl="0" algn="ctr" defTabSz="9334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100" kern="1200" dirty="0" smtClean="0"/>
              <a:t>4. Partnerships</a:t>
            </a:r>
            <a:br>
              <a:rPr lang="en-US" sz="2100" kern="1200" dirty="0" smtClean="0"/>
            </a:br>
            <a:endParaRPr lang="en-US" sz="2100" kern="1200" dirty="0"/>
          </a:p>
        </p:txBody>
      </p:sp>
      <p:sp>
        <p:nvSpPr>
          <p:cNvPr id="26" name="Freeform 25"/>
          <p:cNvSpPr/>
          <p:nvPr/>
        </p:nvSpPr>
        <p:spPr>
          <a:xfrm>
            <a:off x="5614423" y="2958375"/>
            <a:ext cx="1240869" cy="889170"/>
          </a:xfrm>
          <a:custGeom>
            <a:avLst/>
            <a:gdLst>
              <a:gd name="connsiteX0" fmla="*/ 0 w 1240869"/>
              <a:gd name="connsiteY0" fmla="*/ 88917 h 889170"/>
              <a:gd name="connsiteX1" fmla="*/ 26043 w 1240869"/>
              <a:gd name="connsiteY1" fmla="*/ 26043 h 889170"/>
              <a:gd name="connsiteX2" fmla="*/ 88917 w 1240869"/>
              <a:gd name="connsiteY2" fmla="*/ 0 h 889170"/>
              <a:gd name="connsiteX3" fmla="*/ 1151952 w 1240869"/>
              <a:gd name="connsiteY3" fmla="*/ 0 h 889170"/>
              <a:gd name="connsiteX4" fmla="*/ 1214826 w 1240869"/>
              <a:gd name="connsiteY4" fmla="*/ 26043 h 889170"/>
              <a:gd name="connsiteX5" fmla="*/ 1240869 w 1240869"/>
              <a:gd name="connsiteY5" fmla="*/ 88917 h 889170"/>
              <a:gd name="connsiteX6" fmla="*/ 1240869 w 1240869"/>
              <a:gd name="connsiteY6" fmla="*/ 800253 h 889170"/>
              <a:gd name="connsiteX7" fmla="*/ 1214826 w 1240869"/>
              <a:gd name="connsiteY7" fmla="*/ 863127 h 889170"/>
              <a:gd name="connsiteX8" fmla="*/ 1151952 w 1240869"/>
              <a:gd name="connsiteY8" fmla="*/ 889170 h 889170"/>
              <a:gd name="connsiteX9" fmla="*/ 88917 w 1240869"/>
              <a:gd name="connsiteY9" fmla="*/ 889170 h 889170"/>
              <a:gd name="connsiteX10" fmla="*/ 26043 w 1240869"/>
              <a:gd name="connsiteY10" fmla="*/ 863127 h 889170"/>
              <a:gd name="connsiteX11" fmla="*/ 0 w 1240869"/>
              <a:gd name="connsiteY11" fmla="*/ 800253 h 889170"/>
              <a:gd name="connsiteX12" fmla="*/ 0 w 1240869"/>
              <a:gd name="connsiteY12" fmla="*/ 88917 h 88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40869" h="889170">
                <a:moveTo>
                  <a:pt x="0" y="88917"/>
                </a:moveTo>
                <a:cubicBezTo>
                  <a:pt x="0" y="65335"/>
                  <a:pt x="9368" y="42718"/>
                  <a:pt x="26043" y="26043"/>
                </a:cubicBezTo>
                <a:cubicBezTo>
                  <a:pt x="42718" y="9368"/>
                  <a:pt x="65335" y="0"/>
                  <a:pt x="88917" y="0"/>
                </a:cubicBezTo>
                <a:lnTo>
                  <a:pt x="1151952" y="0"/>
                </a:lnTo>
                <a:cubicBezTo>
                  <a:pt x="1175534" y="0"/>
                  <a:pt x="1198151" y="9368"/>
                  <a:pt x="1214826" y="26043"/>
                </a:cubicBezTo>
                <a:cubicBezTo>
                  <a:pt x="1231501" y="42718"/>
                  <a:pt x="1240869" y="65335"/>
                  <a:pt x="1240869" y="88917"/>
                </a:cubicBezTo>
                <a:lnTo>
                  <a:pt x="1240869" y="800253"/>
                </a:lnTo>
                <a:cubicBezTo>
                  <a:pt x="1240869" y="823835"/>
                  <a:pt x="1231501" y="846452"/>
                  <a:pt x="1214826" y="863127"/>
                </a:cubicBezTo>
                <a:cubicBezTo>
                  <a:pt x="1198151" y="879802"/>
                  <a:pt x="1175534" y="889170"/>
                  <a:pt x="1151952" y="889170"/>
                </a:cubicBezTo>
                <a:lnTo>
                  <a:pt x="88917" y="889170"/>
                </a:lnTo>
                <a:cubicBezTo>
                  <a:pt x="65335" y="889170"/>
                  <a:pt x="42718" y="879802"/>
                  <a:pt x="26043" y="863127"/>
                </a:cubicBezTo>
                <a:cubicBezTo>
                  <a:pt x="9368" y="846452"/>
                  <a:pt x="0" y="823835"/>
                  <a:pt x="0" y="800253"/>
                </a:cubicBezTo>
                <a:lnTo>
                  <a:pt x="0" y="88917"/>
                </a:lnTo>
                <a:close/>
              </a:path>
            </a:pathLst>
          </a:custGeom>
          <a:blipFill rotWithShape="0">
            <a:blip r:embed="rId3" cstate="print">
              <a:duotone>
                <a:prstClr val="black"/>
                <a:schemeClr val="accent4">
                  <a:lumMod val="40000"/>
                  <a:lumOff val="60000"/>
                  <a:tint val="45000"/>
                  <a:satMod val="400000"/>
                </a:schemeClr>
              </a:duotone>
              <a:lum/>
            </a:blip>
            <a:stretch>
              <a:fillRect/>
            </a:stretch>
          </a:blipFill>
        </p:spPr>
        <p:style>
          <a:lnRef idx="2">
            <a:schemeClr val="accent2">
              <a:shade val="8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69223" tIns="58428" rIns="69223" bIns="58428" numCol="1" spcCol="1270" anchor="ctr" anchorCtr="0">
            <a:noAutofit/>
          </a:bodyPr>
          <a:lstStyle/>
          <a:p>
            <a:pPr lvl="0" algn="ctr" defTabSz="7556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700" kern="1200" dirty="0" smtClean="0">
                <a:solidFill>
                  <a:schemeClr val="bg1">
                    <a:lumMod val="85000"/>
                    <a:lumOff val="15000"/>
                  </a:schemeClr>
                </a:solidFill>
                <a:latin typeface="Comic Sans MS" pitchFamily="66" charset="0"/>
              </a:rPr>
              <a:t>Media Vault</a:t>
            </a:r>
            <a:endParaRPr lang="en-US" sz="1700" kern="1200" dirty="0">
              <a:solidFill>
                <a:schemeClr val="bg1">
                  <a:lumMod val="85000"/>
                  <a:lumOff val="15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27" name="Freeform 26"/>
          <p:cNvSpPr/>
          <p:nvPr/>
        </p:nvSpPr>
        <p:spPr>
          <a:xfrm>
            <a:off x="5614423" y="3984341"/>
            <a:ext cx="1240869" cy="889170"/>
          </a:xfrm>
          <a:custGeom>
            <a:avLst/>
            <a:gdLst>
              <a:gd name="connsiteX0" fmla="*/ 0 w 1240869"/>
              <a:gd name="connsiteY0" fmla="*/ 88917 h 889170"/>
              <a:gd name="connsiteX1" fmla="*/ 26043 w 1240869"/>
              <a:gd name="connsiteY1" fmla="*/ 26043 h 889170"/>
              <a:gd name="connsiteX2" fmla="*/ 88917 w 1240869"/>
              <a:gd name="connsiteY2" fmla="*/ 0 h 889170"/>
              <a:gd name="connsiteX3" fmla="*/ 1151952 w 1240869"/>
              <a:gd name="connsiteY3" fmla="*/ 0 h 889170"/>
              <a:gd name="connsiteX4" fmla="*/ 1214826 w 1240869"/>
              <a:gd name="connsiteY4" fmla="*/ 26043 h 889170"/>
              <a:gd name="connsiteX5" fmla="*/ 1240869 w 1240869"/>
              <a:gd name="connsiteY5" fmla="*/ 88917 h 889170"/>
              <a:gd name="connsiteX6" fmla="*/ 1240869 w 1240869"/>
              <a:gd name="connsiteY6" fmla="*/ 800253 h 889170"/>
              <a:gd name="connsiteX7" fmla="*/ 1214826 w 1240869"/>
              <a:gd name="connsiteY7" fmla="*/ 863127 h 889170"/>
              <a:gd name="connsiteX8" fmla="*/ 1151952 w 1240869"/>
              <a:gd name="connsiteY8" fmla="*/ 889170 h 889170"/>
              <a:gd name="connsiteX9" fmla="*/ 88917 w 1240869"/>
              <a:gd name="connsiteY9" fmla="*/ 889170 h 889170"/>
              <a:gd name="connsiteX10" fmla="*/ 26043 w 1240869"/>
              <a:gd name="connsiteY10" fmla="*/ 863127 h 889170"/>
              <a:gd name="connsiteX11" fmla="*/ 0 w 1240869"/>
              <a:gd name="connsiteY11" fmla="*/ 800253 h 889170"/>
              <a:gd name="connsiteX12" fmla="*/ 0 w 1240869"/>
              <a:gd name="connsiteY12" fmla="*/ 88917 h 88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40869" h="889170">
                <a:moveTo>
                  <a:pt x="0" y="88917"/>
                </a:moveTo>
                <a:cubicBezTo>
                  <a:pt x="0" y="65335"/>
                  <a:pt x="9368" y="42718"/>
                  <a:pt x="26043" y="26043"/>
                </a:cubicBezTo>
                <a:cubicBezTo>
                  <a:pt x="42718" y="9368"/>
                  <a:pt x="65335" y="0"/>
                  <a:pt x="88917" y="0"/>
                </a:cubicBezTo>
                <a:lnTo>
                  <a:pt x="1151952" y="0"/>
                </a:lnTo>
                <a:cubicBezTo>
                  <a:pt x="1175534" y="0"/>
                  <a:pt x="1198151" y="9368"/>
                  <a:pt x="1214826" y="26043"/>
                </a:cubicBezTo>
                <a:cubicBezTo>
                  <a:pt x="1231501" y="42718"/>
                  <a:pt x="1240869" y="65335"/>
                  <a:pt x="1240869" y="88917"/>
                </a:cubicBezTo>
                <a:lnTo>
                  <a:pt x="1240869" y="800253"/>
                </a:lnTo>
                <a:cubicBezTo>
                  <a:pt x="1240869" y="823835"/>
                  <a:pt x="1231501" y="846452"/>
                  <a:pt x="1214826" y="863127"/>
                </a:cubicBezTo>
                <a:cubicBezTo>
                  <a:pt x="1198151" y="879802"/>
                  <a:pt x="1175534" y="889170"/>
                  <a:pt x="1151952" y="889170"/>
                </a:cubicBezTo>
                <a:lnTo>
                  <a:pt x="88917" y="889170"/>
                </a:lnTo>
                <a:cubicBezTo>
                  <a:pt x="65335" y="889170"/>
                  <a:pt x="42718" y="879802"/>
                  <a:pt x="26043" y="863127"/>
                </a:cubicBezTo>
                <a:cubicBezTo>
                  <a:pt x="9368" y="846452"/>
                  <a:pt x="0" y="823835"/>
                  <a:pt x="0" y="800253"/>
                </a:cubicBezTo>
                <a:lnTo>
                  <a:pt x="0" y="88917"/>
                </a:lnTo>
                <a:close/>
              </a:path>
            </a:pathLst>
          </a:custGeom>
          <a:blipFill rotWithShape="0">
            <a:blip r:embed="rId4" cstate="print"/>
            <a:stretch>
              <a:fillRect/>
            </a:stretch>
          </a:blipFill>
        </p:spPr>
        <p:style>
          <a:lnRef idx="2">
            <a:schemeClr val="accent2">
              <a:shade val="8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69223" tIns="58428" rIns="69223" bIns="58428" numCol="1" spcCol="1270" anchor="ctr" anchorCtr="0">
            <a:noAutofit/>
          </a:bodyPr>
          <a:lstStyle/>
          <a:p>
            <a:pPr lvl="0" algn="ctr" defTabSz="7556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1700" b="0" kern="1200" dirty="0"/>
          </a:p>
        </p:txBody>
      </p:sp>
      <p:sp>
        <p:nvSpPr>
          <p:cNvPr id="28" name="Freeform 27"/>
          <p:cNvSpPr/>
          <p:nvPr/>
        </p:nvSpPr>
        <p:spPr>
          <a:xfrm>
            <a:off x="5614423" y="5010307"/>
            <a:ext cx="1240869" cy="889170"/>
          </a:xfrm>
          <a:custGeom>
            <a:avLst/>
            <a:gdLst>
              <a:gd name="connsiteX0" fmla="*/ 0 w 1240869"/>
              <a:gd name="connsiteY0" fmla="*/ 88917 h 889170"/>
              <a:gd name="connsiteX1" fmla="*/ 26043 w 1240869"/>
              <a:gd name="connsiteY1" fmla="*/ 26043 h 889170"/>
              <a:gd name="connsiteX2" fmla="*/ 88917 w 1240869"/>
              <a:gd name="connsiteY2" fmla="*/ 0 h 889170"/>
              <a:gd name="connsiteX3" fmla="*/ 1151952 w 1240869"/>
              <a:gd name="connsiteY3" fmla="*/ 0 h 889170"/>
              <a:gd name="connsiteX4" fmla="*/ 1214826 w 1240869"/>
              <a:gd name="connsiteY4" fmla="*/ 26043 h 889170"/>
              <a:gd name="connsiteX5" fmla="*/ 1240869 w 1240869"/>
              <a:gd name="connsiteY5" fmla="*/ 88917 h 889170"/>
              <a:gd name="connsiteX6" fmla="*/ 1240869 w 1240869"/>
              <a:gd name="connsiteY6" fmla="*/ 800253 h 889170"/>
              <a:gd name="connsiteX7" fmla="*/ 1214826 w 1240869"/>
              <a:gd name="connsiteY7" fmla="*/ 863127 h 889170"/>
              <a:gd name="connsiteX8" fmla="*/ 1151952 w 1240869"/>
              <a:gd name="connsiteY8" fmla="*/ 889170 h 889170"/>
              <a:gd name="connsiteX9" fmla="*/ 88917 w 1240869"/>
              <a:gd name="connsiteY9" fmla="*/ 889170 h 889170"/>
              <a:gd name="connsiteX10" fmla="*/ 26043 w 1240869"/>
              <a:gd name="connsiteY10" fmla="*/ 863127 h 889170"/>
              <a:gd name="connsiteX11" fmla="*/ 0 w 1240869"/>
              <a:gd name="connsiteY11" fmla="*/ 800253 h 889170"/>
              <a:gd name="connsiteX12" fmla="*/ 0 w 1240869"/>
              <a:gd name="connsiteY12" fmla="*/ 88917 h 88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40869" h="889170">
                <a:moveTo>
                  <a:pt x="0" y="88917"/>
                </a:moveTo>
                <a:cubicBezTo>
                  <a:pt x="0" y="65335"/>
                  <a:pt x="9368" y="42718"/>
                  <a:pt x="26043" y="26043"/>
                </a:cubicBezTo>
                <a:cubicBezTo>
                  <a:pt x="42718" y="9368"/>
                  <a:pt x="65335" y="0"/>
                  <a:pt x="88917" y="0"/>
                </a:cubicBezTo>
                <a:lnTo>
                  <a:pt x="1151952" y="0"/>
                </a:lnTo>
                <a:cubicBezTo>
                  <a:pt x="1175534" y="0"/>
                  <a:pt x="1198151" y="9368"/>
                  <a:pt x="1214826" y="26043"/>
                </a:cubicBezTo>
                <a:cubicBezTo>
                  <a:pt x="1231501" y="42718"/>
                  <a:pt x="1240869" y="65335"/>
                  <a:pt x="1240869" y="88917"/>
                </a:cubicBezTo>
                <a:lnTo>
                  <a:pt x="1240869" y="800253"/>
                </a:lnTo>
                <a:cubicBezTo>
                  <a:pt x="1240869" y="823835"/>
                  <a:pt x="1231501" y="846452"/>
                  <a:pt x="1214826" y="863127"/>
                </a:cubicBezTo>
                <a:cubicBezTo>
                  <a:pt x="1198151" y="879802"/>
                  <a:pt x="1175534" y="889170"/>
                  <a:pt x="1151952" y="889170"/>
                </a:cubicBezTo>
                <a:lnTo>
                  <a:pt x="88917" y="889170"/>
                </a:lnTo>
                <a:cubicBezTo>
                  <a:pt x="65335" y="889170"/>
                  <a:pt x="42718" y="879802"/>
                  <a:pt x="26043" y="863127"/>
                </a:cubicBezTo>
                <a:cubicBezTo>
                  <a:pt x="9368" y="846452"/>
                  <a:pt x="0" y="823835"/>
                  <a:pt x="0" y="800253"/>
                </a:cubicBezTo>
                <a:lnTo>
                  <a:pt x="0" y="88917"/>
                </a:lnTo>
                <a:close/>
              </a:path>
            </a:pathLst>
          </a:custGeom>
          <a:blipFill rotWithShape="0">
            <a:blip r:embed="rId5" cstate="print"/>
            <a:stretch>
              <a:fillRect/>
            </a:stretch>
          </a:blipFill>
        </p:spPr>
        <p:style>
          <a:lnRef idx="2">
            <a:schemeClr val="accent2">
              <a:shade val="8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69223" tIns="58428" rIns="69223" bIns="58428" numCol="1" spcCol="1270" anchor="ctr" anchorCtr="0">
            <a:noAutofit/>
          </a:bodyPr>
          <a:lstStyle/>
          <a:p>
            <a:pPr lvl="0" algn="ctr" defTabSz="7556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1700" b="0" kern="1200" dirty="0"/>
          </a:p>
        </p:txBody>
      </p:sp>
      <p:sp>
        <p:nvSpPr>
          <p:cNvPr id="29" name="Freeform 28"/>
          <p:cNvSpPr/>
          <p:nvPr/>
        </p:nvSpPr>
        <p:spPr>
          <a:xfrm>
            <a:off x="3795486" y="1600200"/>
            <a:ext cx="1551086" cy="4525963"/>
          </a:xfrm>
          <a:custGeom>
            <a:avLst/>
            <a:gdLst>
              <a:gd name="connsiteX0" fmla="*/ 0 w 1551086"/>
              <a:gd name="connsiteY0" fmla="*/ 155109 h 4525963"/>
              <a:gd name="connsiteX1" fmla="*/ 45431 w 1551086"/>
              <a:gd name="connsiteY1" fmla="*/ 45430 h 4525963"/>
              <a:gd name="connsiteX2" fmla="*/ 155110 w 1551086"/>
              <a:gd name="connsiteY2" fmla="*/ 0 h 4525963"/>
              <a:gd name="connsiteX3" fmla="*/ 1395977 w 1551086"/>
              <a:gd name="connsiteY3" fmla="*/ 0 h 4525963"/>
              <a:gd name="connsiteX4" fmla="*/ 1505656 w 1551086"/>
              <a:gd name="connsiteY4" fmla="*/ 45431 h 4525963"/>
              <a:gd name="connsiteX5" fmla="*/ 1551086 w 1551086"/>
              <a:gd name="connsiteY5" fmla="*/ 155110 h 4525963"/>
              <a:gd name="connsiteX6" fmla="*/ 1551086 w 1551086"/>
              <a:gd name="connsiteY6" fmla="*/ 4370854 h 4525963"/>
              <a:gd name="connsiteX7" fmla="*/ 1505656 w 1551086"/>
              <a:gd name="connsiteY7" fmla="*/ 4480533 h 4525963"/>
              <a:gd name="connsiteX8" fmla="*/ 1395977 w 1551086"/>
              <a:gd name="connsiteY8" fmla="*/ 4525963 h 4525963"/>
              <a:gd name="connsiteX9" fmla="*/ 155109 w 1551086"/>
              <a:gd name="connsiteY9" fmla="*/ 4525963 h 4525963"/>
              <a:gd name="connsiteX10" fmla="*/ 45430 w 1551086"/>
              <a:gd name="connsiteY10" fmla="*/ 4480533 h 4525963"/>
              <a:gd name="connsiteX11" fmla="*/ 0 w 1551086"/>
              <a:gd name="connsiteY11" fmla="*/ 4370854 h 4525963"/>
              <a:gd name="connsiteX12" fmla="*/ 0 w 1551086"/>
              <a:gd name="connsiteY12" fmla="*/ 155109 h 45259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551086" h="4525963">
                <a:moveTo>
                  <a:pt x="0" y="155109"/>
                </a:moveTo>
                <a:cubicBezTo>
                  <a:pt x="0" y="113972"/>
                  <a:pt x="16342" y="74519"/>
                  <a:pt x="45431" y="45430"/>
                </a:cubicBezTo>
                <a:cubicBezTo>
                  <a:pt x="74520" y="16341"/>
                  <a:pt x="113972" y="0"/>
                  <a:pt x="155110" y="0"/>
                </a:cubicBezTo>
                <a:lnTo>
                  <a:pt x="1395977" y="0"/>
                </a:lnTo>
                <a:cubicBezTo>
                  <a:pt x="1437114" y="0"/>
                  <a:pt x="1476567" y="16342"/>
                  <a:pt x="1505656" y="45431"/>
                </a:cubicBezTo>
                <a:cubicBezTo>
                  <a:pt x="1534745" y="74520"/>
                  <a:pt x="1551086" y="113972"/>
                  <a:pt x="1551086" y="155110"/>
                </a:cubicBezTo>
                <a:lnTo>
                  <a:pt x="1551086" y="4370854"/>
                </a:lnTo>
                <a:cubicBezTo>
                  <a:pt x="1551086" y="4411991"/>
                  <a:pt x="1534744" y="4451444"/>
                  <a:pt x="1505656" y="4480533"/>
                </a:cubicBezTo>
                <a:cubicBezTo>
                  <a:pt x="1476567" y="4509622"/>
                  <a:pt x="1437115" y="4525963"/>
                  <a:pt x="1395977" y="4525963"/>
                </a:cubicBezTo>
                <a:lnTo>
                  <a:pt x="155109" y="4525963"/>
                </a:lnTo>
                <a:cubicBezTo>
                  <a:pt x="113972" y="4525963"/>
                  <a:pt x="74519" y="4509621"/>
                  <a:pt x="45430" y="4480533"/>
                </a:cubicBezTo>
                <a:cubicBezTo>
                  <a:pt x="16341" y="4451444"/>
                  <a:pt x="0" y="4411992"/>
                  <a:pt x="0" y="4370854"/>
                </a:cubicBezTo>
                <a:lnTo>
                  <a:pt x="0" y="155109"/>
                </a:lnTo>
                <a:close/>
              </a:path>
            </a:pathLst>
          </a:custGeom>
          <a:solidFill>
            <a:schemeClr val="bg2">
              <a:lumMod val="20000"/>
              <a:lumOff val="80000"/>
            </a:schemeClr>
          </a:solidFill>
          <a:ln>
            <a:solidFill>
              <a:schemeClr val="accent6"/>
            </a:solidFill>
          </a:ln>
        </p:spPr>
        <p:style>
          <a:lnRef idx="0">
            <a:scrgbClr r="0" g="0" b="0"/>
          </a:lnRef>
          <a:fillRef idx="1">
            <a:scrgbClr r="0" g="0" b="0"/>
          </a:fillRef>
          <a:effectRef idx="0">
            <a:schemeClr val="accent2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80010" tIns="80010" rIns="80010" bIns="3248185" numCol="1" spcCol="1270" anchor="ctr" anchorCtr="0">
            <a:noAutofit/>
          </a:bodyPr>
          <a:lstStyle/>
          <a:p>
            <a:pPr lvl="0" algn="ctr" defTabSz="9334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100" kern="1200" dirty="0" smtClean="0"/>
              <a:t>3. </a:t>
            </a:r>
            <a:br>
              <a:rPr lang="en-US" sz="2100" kern="1200" dirty="0" smtClean="0"/>
            </a:br>
            <a:r>
              <a:rPr lang="en-US" sz="2100" kern="1200" dirty="0" smtClean="0"/>
              <a:t>Campus Solutions</a:t>
            </a:r>
            <a:endParaRPr lang="en-US" sz="2100" kern="1200" dirty="0"/>
          </a:p>
        </p:txBody>
      </p:sp>
      <p:sp>
        <p:nvSpPr>
          <p:cNvPr id="30" name="Freeform 29"/>
          <p:cNvSpPr/>
          <p:nvPr/>
        </p:nvSpPr>
        <p:spPr>
          <a:xfrm>
            <a:off x="3950595" y="2958375"/>
            <a:ext cx="1240869" cy="889170"/>
          </a:xfrm>
          <a:custGeom>
            <a:avLst/>
            <a:gdLst>
              <a:gd name="connsiteX0" fmla="*/ 0 w 1240869"/>
              <a:gd name="connsiteY0" fmla="*/ 88917 h 889170"/>
              <a:gd name="connsiteX1" fmla="*/ 26043 w 1240869"/>
              <a:gd name="connsiteY1" fmla="*/ 26043 h 889170"/>
              <a:gd name="connsiteX2" fmla="*/ 88917 w 1240869"/>
              <a:gd name="connsiteY2" fmla="*/ 0 h 889170"/>
              <a:gd name="connsiteX3" fmla="*/ 1151952 w 1240869"/>
              <a:gd name="connsiteY3" fmla="*/ 0 h 889170"/>
              <a:gd name="connsiteX4" fmla="*/ 1214826 w 1240869"/>
              <a:gd name="connsiteY4" fmla="*/ 26043 h 889170"/>
              <a:gd name="connsiteX5" fmla="*/ 1240869 w 1240869"/>
              <a:gd name="connsiteY5" fmla="*/ 88917 h 889170"/>
              <a:gd name="connsiteX6" fmla="*/ 1240869 w 1240869"/>
              <a:gd name="connsiteY6" fmla="*/ 800253 h 889170"/>
              <a:gd name="connsiteX7" fmla="*/ 1214826 w 1240869"/>
              <a:gd name="connsiteY7" fmla="*/ 863127 h 889170"/>
              <a:gd name="connsiteX8" fmla="*/ 1151952 w 1240869"/>
              <a:gd name="connsiteY8" fmla="*/ 889170 h 889170"/>
              <a:gd name="connsiteX9" fmla="*/ 88917 w 1240869"/>
              <a:gd name="connsiteY9" fmla="*/ 889170 h 889170"/>
              <a:gd name="connsiteX10" fmla="*/ 26043 w 1240869"/>
              <a:gd name="connsiteY10" fmla="*/ 863127 h 889170"/>
              <a:gd name="connsiteX11" fmla="*/ 0 w 1240869"/>
              <a:gd name="connsiteY11" fmla="*/ 800253 h 889170"/>
              <a:gd name="connsiteX12" fmla="*/ 0 w 1240869"/>
              <a:gd name="connsiteY12" fmla="*/ 88917 h 88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40869" h="889170">
                <a:moveTo>
                  <a:pt x="0" y="88917"/>
                </a:moveTo>
                <a:cubicBezTo>
                  <a:pt x="0" y="65335"/>
                  <a:pt x="9368" y="42718"/>
                  <a:pt x="26043" y="26043"/>
                </a:cubicBezTo>
                <a:cubicBezTo>
                  <a:pt x="42718" y="9368"/>
                  <a:pt x="65335" y="0"/>
                  <a:pt x="88917" y="0"/>
                </a:cubicBezTo>
                <a:lnTo>
                  <a:pt x="1151952" y="0"/>
                </a:lnTo>
                <a:cubicBezTo>
                  <a:pt x="1175534" y="0"/>
                  <a:pt x="1198151" y="9368"/>
                  <a:pt x="1214826" y="26043"/>
                </a:cubicBezTo>
                <a:cubicBezTo>
                  <a:pt x="1231501" y="42718"/>
                  <a:pt x="1240869" y="65335"/>
                  <a:pt x="1240869" y="88917"/>
                </a:cubicBezTo>
                <a:lnTo>
                  <a:pt x="1240869" y="800253"/>
                </a:lnTo>
                <a:cubicBezTo>
                  <a:pt x="1240869" y="823835"/>
                  <a:pt x="1231501" y="846452"/>
                  <a:pt x="1214826" y="863127"/>
                </a:cubicBezTo>
                <a:cubicBezTo>
                  <a:pt x="1198151" y="879802"/>
                  <a:pt x="1175534" y="889170"/>
                  <a:pt x="1151952" y="889170"/>
                </a:cubicBezTo>
                <a:lnTo>
                  <a:pt x="88917" y="889170"/>
                </a:lnTo>
                <a:cubicBezTo>
                  <a:pt x="65335" y="889170"/>
                  <a:pt x="42718" y="879802"/>
                  <a:pt x="26043" y="863127"/>
                </a:cubicBezTo>
                <a:cubicBezTo>
                  <a:pt x="9368" y="846452"/>
                  <a:pt x="0" y="823835"/>
                  <a:pt x="0" y="800253"/>
                </a:cubicBezTo>
                <a:lnTo>
                  <a:pt x="0" y="88917"/>
                </a:lnTo>
                <a:close/>
              </a:path>
            </a:pathLst>
          </a:custGeom>
          <a:blipFill rotWithShape="0">
            <a:blip r:embed="rId6" cstate="print"/>
            <a:stretch>
              <a:fillRect/>
            </a:stretch>
          </a:blipFill>
        </p:spPr>
        <p:style>
          <a:lnRef idx="2">
            <a:schemeClr val="accent2">
              <a:shade val="8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69223" tIns="58428" rIns="69223" bIns="58428" numCol="1" spcCol="1270" anchor="ctr" anchorCtr="0">
            <a:noAutofit/>
          </a:bodyPr>
          <a:lstStyle/>
          <a:p>
            <a:pPr lvl="0" algn="ctr" defTabSz="7556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1700" kern="1200" dirty="0"/>
          </a:p>
        </p:txBody>
      </p:sp>
      <p:sp>
        <p:nvSpPr>
          <p:cNvPr id="31" name="Freeform 30"/>
          <p:cNvSpPr/>
          <p:nvPr/>
        </p:nvSpPr>
        <p:spPr>
          <a:xfrm>
            <a:off x="3950595" y="3984341"/>
            <a:ext cx="1240869" cy="889170"/>
          </a:xfrm>
          <a:custGeom>
            <a:avLst/>
            <a:gdLst>
              <a:gd name="connsiteX0" fmla="*/ 0 w 1240869"/>
              <a:gd name="connsiteY0" fmla="*/ 88917 h 889170"/>
              <a:gd name="connsiteX1" fmla="*/ 26043 w 1240869"/>
              <a:gd name="connsiteY1" fmla="*/ 26043 h 889170"/>
              <a:gd name="connsiteX2" fmla="*/ 88917 w 1240869"/>
              <a:gd name="connsiteY2" fmla="*/ 0 h 889170"/>
              <a:gd name="connsiteX3" fmla="*/ 1151952 w 1240869"/>
              <a:gd name="connsiteY3" fmla="*/ 0 h 889170"/>
              <a:gd name="connsiteX4" fmla="*/ 1214826 w 1240869"/>
              <a:gd name="connsiteY4" fmla="*/ 26043 h 889170"/>
              <a:gd name="connsiteX5" fmla="*/ 1240869 w 1240869"/>
              <a:gd name="connsiteY5" fmla="*/ 88917 h 889170"/>
              <a:gd name="connsiteX6" fmla="*/ 1240869 w 1240869"/>
              <a:gd name="connsiteY6" fmla="*/ 800253 h 889170"/>
              <a:gd name="connsiteX7" fmla="*/ 1214826 w 1240869"/>
              <a:gd name="connsiteY7" fmla="*/ 863127 h 889170"/>
              <a:gd name="connsiteX8" fmla="*/ 1151952 w 1240869"/>
              <a:gd name="connsiteY8" fmla="*/ 889170 h 889170"/>
              <a:gd name="connsiteX9" fmla="*/ 88917 w 1240869"/>
              <a:gd name="connsiteY9" fmla="*/ 889170 h 889170"/>
              <a:gd name="connsiteX10" fmla="*/ 26043 w 1240869"/>
              <a:gd name="connsiteY10" fmla="*/ 863127 h 889170"/>
              <a:gd name="connsiteX11" fmla="*/ 0 w 1240869"/>
              <a:gd name="connsiteY11" fmla="*/ 800253 h 889170"/>
              <a:gd name="connsiteX12" fmla="*/ 0 w 1240869"/>
              <a:gd name="connsiteY12" fmla="*/ 88917 h 88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40869" h="889170">
                <a:moveTo>
                  <a:pt x="0" y="88917"/>
                </a:moveTo>
                <a:cubicBezTo>
                  <a:pt x="0" y="65335"/>
                  <a:pt x="9368" y="42718"/>
                  <a:pt x="26043" y="26043"/>
                </a:cubicBezTo>
                <a:cubicBezTo>
                  <a:pt x="42718" y="9368"/>
                  <a:pt x="65335" y="0"/>
                  <a:pt x="88917" y="0"/>
                </a:cubicBezTo>
                <a:lnTo>
                  <a:pt x="1151952" y="0"/>
                </a:lnTo>
                <a:cubicBezTo>
                  <a:pt x="1175534" y="0"/>
                  <a:pt x="1198151" y="9368"/>
                  <a:pt x="1214826" y="26043"/>
                </a:cubicBezTo>
                <a:cubicBezTo>
                  <a:pt x="1231501" y="42718"/>
                  <a:pt x="1240869" y="65335"/>
                  <a:pt x="1240869" y="88917"/>
                </a:cubicBezTo>
                <a:lnTo>
                  <a:pt x="1240869" y="800253"/>
                </a:lnTo>
                <a:cubicBezTo>
                  <a:pt x="1240869" y="823835"/>
                  <a:pt x="1231501" y="846452"/>
                  <a:pt x="1214826" y="863127"/>
                </a:cubicBezTo>
                <a:cubicBezTo>
                  <a:pt x="1198151" y="879802"/>
                  <a:pt x="1175534" y="889170"/>
                  <a:pt x="1151952" y="889170"/>
                </a:cubicBezTo>
                <a:lnTo>
                  <a:pt x="88917" y="889170"/>
                </a:lnTo>
                <a:cubicBezTo>
                  <a:pt x="65335" y="889170"/>
                  <a:pt x="42718" y="879802"/>
                  <a:pt x="26043" y="863127"/>
                </a:cubicBezTo>
                <a:cubicBezTo>
                  <a:pt x="9368" y="846452"/>
                  <a:pt x="0" y="823835"/>
                  <a:pt x="0" y="800253"/>
                </a:cubicBezTo>
                <a:lnTo>
                  <a:pt x="0" y="88917"/>
                </a:lnTo>
                <a:close/>
              </a:path>
            </a:pathLst>
          </a:custGeom>
        </p:spPr>
        <p:style>
          <a:lnRef idx="2">
            <a:schemeClr val="accent2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69223" tIns="58428" rIns="69223" bIns="58428" numCol="1" spcCol="1270" anchor="ctr" anchorCtr="0">
            <a:noAutofit/>
          </a:bodyPr>
          <a:lstStyle/>
          <a:p>
            <a:pPr lvl="0" algn="ctr" defTabSz="7556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700" kern="1200" dirty="0" smtClean="0"/>
              <a:t>Deployment of micro</a:t>
            </a:r>
            <a:br>
              <a:rPr lang="en-US" sz="1700" kern="1200" dirty="0" smtClean="0"/>
            </a:br>
            <a:r>
              <a:rPr lang="en-US" sz="1700" kern="1200" dirty="0" smtClean="0"/>
              <a:t>services</a:t>
            </a:r>
            <a:endParaRPr lang="en-US" sz="1700" kern="1200" dirty="0"/>
          </a:p>
        </p:txBody>
      </p:sp>
      <p:sp>
        <p:nvSpPr>
          <p:cNvPr id="32" name="Freeform 31"/>
          <p:cNvSpPr/>
          <p:nvPr/>
        </p:nvSpPr>
        <p:spPr>
          <a:xfrm>
            <a:off x="3950595" y="5010307"/>
            <a:ext cx="1240869" cy="889170"/>
          </a:xfrm>
          <a:custGeom>
            <a:avLst/>
            <a:gdLst>
              <a:gd name="connsiteX0" fmla="*/ 0 w 1240869"/>
              <a:gd name="connsiteY0" fmla="*/ 88917 h 889170"/>
              <a:gd name="connsiteX1" fmla="*/ 26043 w 1240869"/>
              <a:gd name="connsiteY1" fmla="*/ 26043 h 889170"/>
              <a:gd name="connsiteX2" fmla="*/ 88917 w 1240869"/>
              <a:gd name="connsiteY2" fmla="*/ 0 h 889170"/>
              <a:gd name="connsiteX3" fmla="*/ 1151952 w 1240869"/>
              <a:gd name="connsiteY3" fmla="*/ 0 h 889170"/>
              <a:gd name="connsiteX4" fmla="*/ 1214826 w 1240869"/>
              <a:gd name="connsiteY4" fmla="*/ 26043 h 889170"/>
              <a:gd name="connsiteX5" fmla="*/ 1240869 w 1240869"/>
              <a:gd name="connsiteY5" fmla="*/ 88917 h 889170"/>
              <a:gd name="connsiteX6" fmla="*/ 1240869 w 1240869"/>
              <a:gd name="connsiteY6" fmla="*/ 800253 h 889170"/>
              <a:gd name="connsiteX7" fmla="*/ 1214826 w 1240869"/>
              <a:gd name="connsiteY7" fmla="*/ 863127 h 889170"/>
              <a:gd name="connsiteX8" fmla="*/ 1151952 w 1240869"/>
              <a:gd name="connsiteY8" fmla="*/ 889170 h 889170"/>
              <a:gd name="connsiteX9" fmla="*/ 88917 w 1240869"/>
              <a:gd name="connsiteY9" fmla="*/ 889170 h 889170"/>
              <a:gd name="connsiteX10" fmla="*/ 26043 w 1240869"/>
              <a:gd name="connsiteY10" fmla="*/ 863127 h 889170"/>
              <a:gd name="connsiteX11" fmla="*/ 0 w 1240869"/>
              <a:gd name="connsiteY11" fmla="*/ 800253 h 889170"/>
              <a:gd name="connsiteX12" fmla="*/ 0 w 1240869"/>
              <a:gd name="connsiteY12" fmla="*/ 88917 h 88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40869" h="889170">
                <a:moveTo>
                  <a:pt x="0" y="88917"/>
                </a:moveTo>
                <a:cubicBezTo>
                  <a:pt x="0" y="65335"/>
                  <a:pt x="9368" y="42718"/>
                  <a:pt x="26043" y="26043"/>
                </a:cubicBezTo>
                <a:cubicBezTo>
                  <a:pt x="42718" y="9368"/>
                  <a:pt x="65335" y="0"/>
                  <a:pt x="88917" y="0"/>
                </a:cubicBezTo>
                <a:lnTo>
                  <a:pt x="1151952" y="0"/>
                </a:lnTo>
                <a:cubicBezTo>
                  <a:pt x="1175534" y="0"/>
                  <a:pt x="1198151" y="9368"/>
                  <a:pt x="1214826" y="26043"/>
                </a:cubicBezTo>
                <a:cubicBezTo>
                  <a:pt x="1231501" y="42718"/>
                  <a:pt x="1240869" y="65335"/>
                  <a:pt x="1240869" y="88917"/>
                </a:cubicBezTo>
                <a:lnTo>
                  <a:pt x="1240869" y="800253"/>
                </a:lnTo>
                <a:cubicBezTo>
                  <a:pt x="1240869" y="823835"/>
                  <a:pt x="1231501" y="846452"/>
                  <a:pt x="1214826" y="863127"/>
                </a:cubicBezTo>
                <a:cubicBezTo>
                  <a:pt x="1198151" y="879802"/>
                  <a:pt x="1175534" y="889170"/>
                  <a:pt x="1151952" y="889170"/>
                </a:cubicBezTo>
                <a:lnTo>
                  <a:pt x="88917" y="889170"/>
                </a:lnTo>
                <a:cubicBezTo>
                  <a:pt x="65335" y="889170"/>
                  <a:pt x="42718" y="879802"/>
                  <a:pt x="26043" y="863127"/>
                </a:cubicBezTo>
                <a:cubicBezTo>
                  <a:pt x="9368" y="846452"/>
                  <a:pt x="0" y="823835"/>
                  <a:pt x="0" y="800253"/>
                </a:cubicBezTo>
                <a:lnTo>
                  <a:pt x="0" y="88917"/>
                </a:lnTo>
                <a:close/>
              </a:path>
            </a:pathLst>
          </a:custGeom>
        </p:spPr>
        <p:style>
          <a:lnRef idx="2">
            <a:schemeClr val="accent2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69223" tIns="58428" rIns="69223" bIns="58428" numCol="1" spcCol="1270" anchor="ctr" anchorCtr="0">
            <a:noAutofit/>
          </a:bodyPr>
          <a:lstStyle/>
          <a:p>
            <a:pPr lvl="0" algn="ctr" defTabSz="7556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700" kern="1200" dirty="0" smtClean="0"/>
              <a:t>Storage services</a:t>
            </a:r>
            <a:endParaRPr lang="en-US" sz="1700" kern="1200" dirty="0"/>
          </a:p>
        </p:txBody>
      </p:sp>
      <p:sp>
        <p:nvSpPr>
          <p:cNvPr id="33" name="Freeform 32"/>
          <p:cNvSpPr/>
          <p:nvPr/>
        </p:nvSpPr>
        <p:spPr>
          <a:xfrm>
            <a:off x="7131293" y="1600200"/>
            <a:ext cx="1551086" cy="4525963"/>
          </a:xfrm>
          <a:custGeom>
            <a:avLst/>
            <a:gdLst>
              <a:gd name="connsiteX0" fmla="*/ 0 w 1551086"/>
              <a:gd name="connsiteY0" fmla="*/ 155109 h 4525963"/>
              <a:gd name="connsiteX1" fmla="*/ 45431 w 1551086"/>
              <a:gd name="connsiteY1" fmla="*/ 45430 h 4525963"/>
              <a:gd name="connsiteX2" fmla="*/ 155110 w 1551086"/>
              <a:gd name="connsiteY2" fmla="*/ 0 h 4525963"/>
              <a:gd name="connsiteX3" fmla="*/ 1395977 w 1551086"/>
              <a:gd name="connsiteY3" fmla="*/ 0 h 4525963"/>
              <a:gd name="connsiteX4" fmla="*/ 1505656 w 1551086"/>
              <a:gd name="connsiteY4" fmla="*/ 45431 h 4525963"/>
              <a:gd name="connsiteX5" fmla="*/ 1551086 w 1551086"/>
              <a:gd name="connsiteY5" fmla="*/ 155110 h 4525963"/>
              <a:gd name="connsiteX6" fmla="*/ 1551086 w 1551086"/>
              <a:gd name="connsiteY6" fmla="*/ 4370854 h 4525963"/>
              <a:gd name="connsiteX7" fmla="*/ 1505656 w 1551086"/>
              <a:gd name="connsiteY7" fmla="*/ 4480533 h 4525963"/>
              <a:gd name="connsiteX8" fmla="*/ 1395977 w 1551086"/>
              <a:gd name="connsiteY8" fmla="*/ 4525963 h 4525963"/>
              <a:gd name="connsiteX9" fmla="*/ 155109 w 1551086"/>
              <a:gd name="connsiteY9" fmla="*/ 4525963 h 4525963"/>
              <a:gd name="connsiteX10" fmla="*/ 45430 w 1551086"/>
              <a:gd name="connsiteY10" fmla="*/ 4480533 h 4525963"/>
              <a:gd name="connsiteX11" fmla="*/ 0 w 1551086"/>
              <a:gd name="connsiteY11" fmla="*/ 4370854 h 4525963"/>
              <a:gd name="connsiteX12" fmla="*/ 0 w 1551086"/>
              <a:gd name="connsiteY12" fmla="*/ 155109 h 45259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551086" h="4525963">
                <a:moveTo>
                  <a:pt x="0" y="155109"/>
                </a:moveTo>
                <a:cubicBezTo>
                  <a:pt x="0" y="113972"/>
                  <a:pt x="16342" y="74519"/>
                  <a:pt x="45431" y="45430"/>
                </a:cubicBezTo>
                <a:cubicBezTo>
                  <a:pt x="74520" y="16341"/>
                  <a:pt x="113972" y="0"/>
                  <a:pt x="155110" y="0"/>
                </a:cubicBezTo>
                <a:lnTo>
                  <a:pt x="1395977" y="0"/>
                </a:lnTo>
                <a:cubicBezTo>
                  <a:pt x="1437114" y="0"/>
                  <a:pt x="1476567" y="16342"/>
                  <a:pt x="1505656" y="45431"/>
                </a:cubicBezTo>
                <a:cubicBezTo>
                  <a:pt x="1534745" y="74520"/>
                  <a:pt x="1551086" y="113972"/>
                  <a:pt x="1551086" y="155110"/>
                </a:cubicBezTo>
                <a:lnTo>
                  <a:pt x="1551086" y="4370854"/>
                </a:lnTo>
                <a:cubicBezTo>
                  <a:pt x="1551086" y="4411991"/>
                  <a:pt x="1534744" y="4451444"/>
                  <a:pt x="1505656" y="4480533"/>
                </a:cubicBezTo>
                <a:cubicBezTo>
                  <a:pt x="1476567" y="4509622"/>
                  <a:pt x="1437115" y="4525963"/>
                  <a:pt x="1395977" y="4525963"/>
                </a:cubicBezTo>
                <a:lnTo>
                  <a:pt x="155109" y="4525963"/>
                </a:lnTo>
                <a:cubicBezTo>
                  <a:pt x="113972" y="4525963"/>
                  <a:pt x="74519" y="4509621"/>
                  <a:pt x="45430" y="4480533"/>
                </a:cubicBezTo>
                <a:cubicBezTo>
                  <a:pt x="16341" y="4451444"/>
                  <a:pt x="0" y="4411992"/>
                  <a:pt x="0" y="4370854"/>
                </a:cubicBezTo>
                <a:lnTo>
                  <a:pt x="0" y="155109"/>
                </a:lnTo>
                <a:close/>
              </a:path>
            </a:pathLst>
          </a:custGeom>
          <a:solidFill>
            <a:schemeClr val="bg2">
              <a:lumMod val="20000"/>
              <a:lumOff val="80000"/>
            </a:schemeClr>
          </a:solidFill>
          <a:ln>
            <a:solidFill>
              <a:schemeClr val="accent6"/>
            </a:solidFill>
          </a:ln>
        </p:spPr>
        <p:style>
          <a:lnRef idx="0">
            <a:scrgbClr r="0" g="0" b="0"/>
          </a:lnRef>
          <a:fillRef idx="1">
            <a:scrgbClr r="0" g="0" b="0"/>
          </a:fillRef>
          <a:effectRef idx="0">
            <a:schemeClr val="accent2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80010" tIns="80010" rIns="80010" bIns="3248185" numCol="1" spcCol="1270" anchor="ctr" anchorCtr="0">
            <a:noAutofit/>
          </a:bodyPr>
          <a:lstStyle/>
          <a:p>
            <a:pPr lvl="0" algn="ctr" defTabSz="9334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100" kern="1200" dirty="0" smtClean="0"/>
              <a:t>5. Community Initiatives</a:t>
            </a:r>
            <a:endParaRPr lang="en-US" sz="2100" kern="1200" dirty="0"/>
          </a:p>
        </p:txBody>
      </p:sp>
      <p:sp>
        <p:nvSpPr>
          <p:cNvPr id="36" name="Freeform 35"/>
          <p:cNvSpPr/>
          <p:nvPr/>
        </p:nvSpPr>
        <p:spPr>
          <a:xfrm>
            <a:off x="7286401" y="5010307"/>
            <a:ext cx="1240869" cy="889170"/>
          </a:xfrm>
          <a:custGeom>
            <a:avLst/>
            <a:gdLst>
              <a:gd name="connsiteX0" fmla="*/ 0 w 1240869"/>
              <a:gd name="connsiteY0" fmla="*/ 88917 h 889170"/>
              <a:gd name="connsiteX1" fmla="*/ 26043 w 1240869"/>
              <a:gd name="connsiteY1" fmla="*/ 26043 h 889170"/>
              <a:gd name="connsiteX2" fmla="*/ 88917 w 1240869"/>
              <a:gd name="connsiteY2" fmla="*/ 0 h 889170"/>
              <a:gd name="connsiteX3" fmla="*/ 1151952 w 1240869"/>
              <a:gd name="connsiteY3" fmla="*/ 0 h 889170"/>
              <a:gd name="connsiteX4" fmla="*/ 1214826 w 1240869"/>
              <a:gd name="connsiteY4" fmla="*/ 26043 h 889170"/>
              <a:gd name="connsiteX5" fmla="*/ 1240869 w 1240869"/>
              <a:gd name="connsiteY5" fmla="*/ 88917 h 889170"/>
              <a:gd name="connsiteX6" fmla="*/ 1240869 w 1240869"/>
              <a:gd name="connsiteY6" fmla="*/ 800253 h 889170"/>
              <a:gd name="connsiteX7" fmla="*/ 1214826 w 1240869"/>
              <a:gd name="connsiteY7" fmla="*/ 863127 h 889170"/>
              <a:gd name="connsiteX8" fmla="*/ 1151952 w 1240869"/>
              <a:gd name="connsiteY8" fmla="*/ 889170 h 889170"/>
              <a:gd name="connsiteX9" fmla="*/ 88917 w 1240869"/>
              <a:gd name="connsiteY9" fmla="*/ 889170 h 889170"/>
              <a:gd name="connsiteX10" fmla="*/ 26043 w 1240869"/>
              <a:gd name="connsiteY10" fmla="*/ 863127 h 889170"/>
              <a:gd name="connsiteX11" fmla="*/ 0 w 1240869"/>
              <a:gd name="connsiteY11" fmla="*/ 800253 h 889170"/>
              <a:gd name="connsiteX12" fmla="*/ 0 w 1240869"/>
              <a:gd name="connsiteY12" fmla="*/ 88917 h 88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40869" h="889170">
                <a:moveTo>
                  <a:pt x="0" y="88917"/>
                </a:moveTo>
                <a:cubicBezTo>
                  <a:pt x="0" y="65335"/>
                  <a:pt x="9368" y="42718"/>
                  <a:pt x="26043" y="26043"/>
                </a:cubicBezTo>
                <a:cubicBezTo>
                  <a:pt x="42718" y="9368"/>
                  <a:pt x="65335" y="0"/>
                  <a:pt x="88917" y="0"/>
                </a:cubicBezTo>
                <a:lnTo>
                  <a:pt x="1151952" y="0"/>
                </a:lnTo>
                <a:cubicBezTo>
                  <a:pt x="1175534" y="0"/>
                  <a:pt x="1198151" y="9368"/>
                  <a:pt x="1214826" y="26043"/>
                </a:cubicBezTo>
                <a:cubicBezTo>
                  <a:pt x="1231501" y="42718"/>
                  <a:pt x="1240869" y="65335"/>
                  <a:pt x="1240869" y="88917"/>
                </a:cubicBezTo>
                <a:lnTo>
                  <a:pt x="1240869" y="800253"/>
                </a:lnTo>
                <a:cubicBezTo>
                  <a:pt x="1240869" y="823835"/>
                  <a:pt x="1231501" y="846452"/>
                  <a:pt x="1214826" y="863127"/>
                </a:cubicBezTo>
                <a:cubicBezTo>
                  <a:pt x="1198151" y="879802"/>
                  <a:pt x="1175534" y="889170"/>
                  <a:pt x="1151952" y="889170"/>
                </a:cubicBezTo>
                <a:lnTo>
                  <a:pt x="88917" y="889170"/>
                </a:lnTo>
                <a:cubicBezTo>
                  <a:pt x="65335" y="889170"/>
                  <a:pt x="42718" y="879802"/>
                  <a:pt x="26043" y="863127"/>
                </a:cubicBezTo>
                <a:cubicBezTo>
                  <a:pt x="9368" y="846452"/>
                  <a:pt x="0" y="823835"/>
                  <a:pt x="0" y="800253"/>
                </a:cubicBezTo>
                <a:lnTo>
                  <a:pt x="0" y="88917"/>
                </a:lnTo>
                <a:close/>
              </a:path>
            </a:pathLst>
          </a:custGeom>
          <a:blipFill rotWithShape="0">
            <a:blip r:embed="rId7" cstate="print"/>
            <a:stretch>
              <a:fillRect/>
            </a:stretch>
          </a:blipFill>
        </p:spPr>
        <p:style>
          <a:lnRef idx="2">
            <a:schemeClr val="accent2">
              <a:shade val="8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69223" tIns="58428" rIns="69223" bIns="58428" numCol="1" spcCol="1270" anchor="ctr" anchorCtr="0">
            <a:noAutofit/>
          </a:bodyPr>
          <a:lstStyle/>
          <a:p>
            <a:pPr lvl="0" algn="ctr" defTabSz="7556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1700" kern="1200" dirty="0"/>
          </a:p>
        </p:txBody>
      </p:sp>
      <p:sp>
        <p:nvSpPr>
          <p:cNvPr id="14" name="Rounded Rectangle 4"/>
          <p:cNvSpPr/>
          <p:nvPr/>
        </p:nvSpPr>
        <p:spPr>
          <a:xfrm>
            <a:off x="2236108" y="2845708"/>
            <a:ext cx="1229663" cy="845598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40640" tIns="30480" rIns="40640" bIns="30480" numCol="1" spcCol="1270" anchor="ctr" anchorCtr="0">
            <a:noAutofit/>
          </a:bodyPr>
          <a:lstStyle/>
          <a:p>
            <a:pPr lvl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1600" kern="1200" dirty="0"/>
          </a:p>
        </p:txBody>
      </p:sp>
      <p:sp>
        <p:nvSpPr>
          <p:cNvPr id="8" name="TextBox 7"/>
          <p:cNvSpPr txBox="1"/>
          <p:nvPr/>
        </p:nvSpPr>
        <p:spPr>
          <a:xfrm>
            <a:off x="4139830" y="3429000"/>
            <a:ext cx="864339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Arial Rounded MT Bold" pitchFamily="34" charset="0"/>
              </a:rPr>
              <a:t>Chronopolis</a:t>
            </a:r>
            <a:endParaRPr lang="en-US" sz="900" dirty="0">
              <a:solidFill>
                <a:schemeClr val="tx2">
                  <a:lumMod val="20000"/>
                  <a:lumOff val="80000"/>
                </a:schemeClr>
              </a:solidFill>
              <a:latin typeface="Arial Rounded MT Bold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927296" y="3276600"/>
            <a:ext cx="147807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 smtClean="0">
                <a:solidFill>
                  <a:schemeClr val="bg2">
                    <a:lumMod val="25000"/>
                  </a:schemeClr>
                </a:solidFill>
                <a:latin typeface="Arial Rounded MT Bold" pitchFamily="34" charset="0"/>
              </a:rPr>
              <a:t>Media Vault Program</a:t>
            </a:r>
            <a:endParaRPr lang="en-US" sz="900" dirty="0">
              <a:solidFill>
                <a:schemeClr val="bg2">
                  <a:lumMod val="25000"/>
                </a:schemeClr>
              </a:solidFill>
              <a:latin typeface="Arial Rounded MT Bold" pitchFamily="34" charset="0"/>
            </a:endParaRPr>
          </a:p>
        </p:txBody>
      </p:sp>
      <p:sp>
        <p:nvSpPr>
          <p:cNvPr id="23" name="Freeform 22"/>
          <p:cNvSpPr/>
          <p:nvPr/>
        </p:nvSpPr>
        <p:spPr>
          <a:xfrm>
            <a:off x="2284147" y="3984341"/>
            <a:ext cx="1240869" cy="889170"/>
          </a:xfrm>
          <a:custGeom>
            <a:avLst/>
            <a:gdLst>
              <a:gd name="connsiteX0" fmla="*/ 0 w 1240869"/>
              <a:gd name="connsiteY0" fmla="*/ 88917 h 889170"/>
              <a:gd name="connsiteX1" fmla="*/ 26043 w 1240869"/>
              <a:gd name="connsiteY1" fmla="*/ 26043 h 889170"/>
              <a:gd name="connsiteX2" fmla="*/ 88917 w 1240869"/>
              <a:gd name="connsiteY2" fmla="*/ 0 h 889170"/>
              <a:gd name="connsiteX3" fmla="*/ 1151952 w 1240869"/>
              <a:gd name="connsiteY3" fmla="*/ 0 h 889170"/>
              <a:gd name="connsiteX4" fmla="*/ 1214826 w 1240869"/>
              <a:gd name="connsiteY4" fmla="*/ 26043 h 889170"/>
              <a:gd name="connsiteX5" fmla="*/ 1240869 w 1240869"/>
              <a:gd name="connsiteY5" fmla="*/ 88917 h 889170"/>
              <a:gd name="connsiteX6" fmla="*/ 1240869 w 1240869"/>
              <a:gd name="connsiteY6" fmla="*/ 800253 h 889170"/>
              <a:gd name="connsiteX7" fmla="*/ 1214826 w 1240869"/>
              <a:gd name="connsiteY7" fmla="*/ 863127 h 889170"/>
              <a:gd name="connsiteX8" fmla="*/ 1151952 w 1240869"/>
              <a:gd name="connsiteY8" fmla="*/ 889170 h 889170"/>
              <a:gd name="connsiteX9" fmla="*/ 88917 w 1240869"/>
              <a:gd name="connsiteY9" fmla="*/ 889170 h 889170"/>
              <a:gd name="connsiteX10" fmla="*/ 26043 w 1240869"/>
              <a:gd name="connsiteY10" fmla="*/ 863127 h 889170"/>
              <a:gd name="connsiteX11" fmla="*/ 0 w 1240869"/>
              <a:gd name="connsiteY11" fmla="*/ 800253 h 889170"/>
              <a:gd name="connsiteX12" fmla="*/ 0 w 1240869"/>
              <a:gd name="connsiteY12" fmla="*/ 88917 h 88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40869" h="889170">
                <a:moveTo>
                  <a:pt x="0" y="88917"/>
                </a:moveTo>
                <a:cubicBezTo>
                  <a:pt x="0" y="65335"/>
                  <a:pt x="9368" y="42718"/>
                  <a:pt x="26043" y="26043"/>
                </a:cubicBezTo>
                <a:cubicBezTo>
                  <a:pt x="42718" y="9368"/>
                  <a:pt x="65335" y="0"/>
                  <a:pt x="88917" y="0"/>
                </a:cubicBezTo>
                <a:lnTo>
                  <a:pt x="1151952" y="0"/>
                </a:lnTo>
                <a:cubicBezTo>
                  <a:pt x="1175534" y="0"/>
                  <a:pt x="1198151" y="9368"/>
                  <a:pt x="1214826" y="26043"/>
                </a:cubicBezTo>
                <a:cubicBezTo>
                  <a:pt x="1231501" y="42718"/>
                  <a:pt x="1240869" y="65335"/>
                  <a:pt x="1240869" y="88917"/>
                </a:cubicBezTo>
                <a:lnTo>
                  <a:pt x="1240869" y="800253"/>
                </a:lnTo>
                <a:cubicBezTo>
                  <a:pt x="1240869" y="823835"/>
                  <a:pt x="1231501" y="846452"/>
                  <a:pt x="1214826" y="863127"/>
                </a:cubicBezTo>
                <a:cubicBezTo>
                  <a:pt x="1198151" y="879802"/>
                  <a:pt x="1175534" y="889170"/>
                  <a:pt x="1151952" y="889170"/>
                </a:cubicBezTo>
                <a:lnTo>
                  <a:pt x="88917" y="889170"/>
                </a:lnTo>
                <a:cubicBezTo>
                  <a:pt x="65335" y="889170"/>
                  <a:pt x="42718" y="879802"/>
                  <a:pt x="26043" y="863127"/>
                </a:cubicBezTo>
                <a:cubicBezTo>
                  <a:pt x="9368" y="846452"/>
                  <a:pt x="0" y="823835"/>
                  <a:pt x="0" y="800253"/>
                </a:cubicBezTo>
                <a:lnTo>
                  <a:pt x="0" y="88917"/>
                </a:lnTo>
                <a:close/>
              </a:path>
            </a:pathLst>
          </a:custGeom>
          <a:blipFill rotWithShape="0">
            <a:blip r:embed="rId8" cstate="print"/>
            <a:stretch>
              <a:fillRect/>
            </a:stretch>
          </a:blipFill>
        </p:spPr>
        <p:style>
          <a:lnRef idx="2">
            <a:schemeClr val="accent2">
              <a:shade val="8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69223" tIns="58428" rIns="69223" bIns="58428" numCol="1" spcCol="1270" anchor="ctr" anchorCtr="0">
            <a:noAutofit/>
          </a:bodyPr>
          <a:lstStyle/>
          <a:p>
            <a:pPr lvl="0" algn="ctr" defTabSz="7556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1700" kern="1200" dirty="0"/>
          </a:p>
        </p:txBody>
      </p:sp>
      <p:sp>
        <p:nvSpPr>
          <p:cNvPr id="24" name="Freeform 23"/>
          <p:cNvSpPr/>
          <p:nvPr/>
        </p:nvSpPr>
        <p:spPr>
          <a:xfrm>
            <a:off x="2284147" y="5010307"/>
            <a:ext cx="1240869" cy="889170"/>
          </a:xfrm>
          <a:custGeom>
            <a:avLst/>
            <a:gdLst>
              <a:gd name="connsiteX0" fmla="*/ 0 w 1240869"/>
              <a:gd name="connsiteY0" fmla="*/ 88917 h 889170"/>
              <a:gd name="connsiteX1" fmla="*/ 26043 w 1240869"/>
              <a:gd name="connsiteY1" fmla="*/ 26043 h 889170"/>
              <a:gd name="connsiteX2" fmla="*/ 88917 w 1240869"/>
              <a:gd name="connsiteY2" fmla="*/ 0 h 889170"/>
              <a:gd name="connsiteX3" fmla="*/ 1151952 w 1240869"/>
              <a:gd name="connsiteY3" fmla="*/ 0 h 889170"/>
              <a:gd name="connsiteX4" fmla="*/ 1214826 w 1240869"/>
              <a:gd name="connsiteY4" fmla="*/ 26043 h 889170"/>
              <a:gd name="connsiteX5" fmla="*/ 1240869 w 1240869"/>
              <a:gd name="connsiteY5" fmla="*/ 88917 h 889170"/>
              <a:gd name="connsiteX6" fmla="*/ 1240869 w 1240869"/>
              <a:gd name="connsiteY6" fmla="*/ 800253 h 889170"/>
              <a:gd name="connsiteX7" fmla="*/ 1214826 w 1240869"/>
              <a:gd name="connsiteY7" fmla="*/ 863127 h 889170"/>
              <a:gd name="connsiteX8" fmla="*/ 1151952 w 1240869"/>
              <a:gd name="connsiteY8" fmla="*/ 889170 h 889170"/>
              <a:gd name="connsiteX9" fmla="*/ 88917 w 1240869"/>
              <a:gd name="connsiteY9" fmla="*/ 889170 h 889170"/>
              <a:gd name="connsiteX10" fmla="*/ 26043 w 1240869"/>
              <a:gd name="connsiteY10" fmla="*/ 863127 h 889170"/>
              <a:gd name="connsiteX11" fmla="*/ 0 w 1240869"/>
              <a:gd name="connsiteY11" fmla="*/ 800253 h 889170"/>
              <a:gd name="connsiteX12" fmla="*/ 0 w 1240869"/>
              <a:gd name="connsiteY12" fmla="*/ 88917 h 88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40869" h="889170">
                <a:moveTo>
                  <a:pt x="0" y="88917"/>
                </a:moveTo>
                <a:cubicBezTo>
                  <a:pt x="0" y="65335"/>
                  <a:pt x="9368" y="42718"/>
                  <a:pt x="26043" y="26043"/>
                </a:cubicBezTo>
                <a:cubicBezTo>
                  <a:pt x="42718" y="9368"/>
                  <a:pt x="65335" y="0"/>
                  <a:pt x="88917" y="0"/>
                </a:cubicBezTo>
                <a:lnTo>
                  <a:pt x="1151952" y="0"/>
                </a:lnTo>
                <a:cubicBezTo>
                  <a:pt x="1175534" y="0"/>
                  <a:pt x="1198151" y="9368"/>
                  <a:pt x="1214826" y="26043"/>
                </a:cubicBezTo>
                <a:cubicBezTo>
                  <a:pt x="1231501" y="42718"/>
                  <a:pt x="1240869" y="65335"/>
                  <a:pt x="1240869" y="88917"/>
                </a:cubicBezTo>
                <a:lnTo>
                  <a:pt x="1240869" y="800253"/>
                </a:lnTo>
                <a:cubicBezTo>
                  <a:pt x="1240869" y="823835"/>
                  <a:pt x="1231501" y="846452"/>
                  <a:pt x="1214826" y="863127"/>
                </a:cubicBezTo>
                <a:cubicBezTo>
                  <a:pt x="1198151" y="879802"/>
                  <a:pt x="1175534" y="889170"/>
                  <a:pt x="1151952" y="889170"/>
                </a:cubicBezTo>
                <a:lnTo>
                  <a:pt x="88917" y="889170"/>
                </a:lnTo>
                <a:cubicBezTo>
                  <a:pt x="65335" y="889170"/>
                  <a:pt x="42718" y="879802"/>
                  <a:pt x="26043" y="863127"/>
                </a:cubicBezTo>
                <a:cubicBezTo>
                  <a:pt x="9368" y="846452"/>
                  <a:pt x="0" y="823835"/>
                  <a:pt x="0" y="800253"/>
                </a:cubicBezTo>
                <a:lnTo>
                  <a:pt x="0" y="88917"/>
                </a:lnTo>
                <a:close/>
              </a:path>
            </a:pathLst>
          </a:custGeom>
          <a:blipFill rotWithShape="0">
            <a:blip r:embed="rId9" cstate="print"/>
            <a:stretch>
              <a:fillRect/>
            </a:stretch>
          </a:blipFill>
        </p:spPr>
        <p:style>
          <a:lnRef idx="2">
            <a:schemeClr val="accent2">
              <a:shade val="8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69223" tIns="58428" rIns="69223" bIns="58428" numCol="1" spcCol="1270" anchor="ctr" anchorCtr="0">
            <a:noAutofit/>
          </a:bodyPr>
          <a:lstStyle/>
          <a:p>
            <a:pPr lvl="0" algn="ctr" defTabSz="7556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1700" kern="1200" dirty="0"/>
          </a:p>
        </p:txBody>
      </p:sp>
      <p:sp>
        <p:nvSpPr>
          <p:cNvPr id="34" name="Freeform 33"/>
          <p:cNvSpPr/>
          <p:nvPr/>
        </p:nvSpPr>
        <p:spPr>
          <a:xfrm>
            <a:off x="7286401" y="2958375"/>
            <a:ext cx="1240869" cy="889170"/>
          </a:xfrm>
          <a:custGeom>
            <a:avLst/>
            <a:gdLst>
              <a:gd name="connsiteX0" fmla="*/ 0 w 1240869"/>
              <a:gd name="connsiteY0" fmla="*/ 88917 h 889170"/>
              <a:gd name="connsiteX1" fmla="*/ 26043 w 1240869"/>
              <a:gd name="connsiteY1" fmla="*/ 26043 h 889170"/>
              <a:gd name="connsiteX2" fmla="*/ 88917 w 1240869"/>
              <a:gd name="connsiteY2" fmla="*/ 0 h 889170"/>
              <a:gd name="connsiteX3" fmla="*/ 1151952 w 1240869"/>
              <a:gd name="connsiteY3" fmla="*/ 0 h 889170"/>
              <a:gd name="connsiteX4" fmla="*/ 1214826 w 1240869"/>
              <a:gd name="connsiteY4" fmla="*/ 26043 h 889170"/>
              <a:gd name="connsiteX5" fmla="*/ 1240869 w 1240869"/>
              <a:gd name="connsiteY5" fmla="*/ 88917 h 889170"/>
              <a:gd name="connsiteX6" fmla="*/ 1240869 w 1240869"/>
              <a:gd name="connsiteY6" fmla="*/ 800253 h 889170"/>
              <a:gd name="connsiteX7" fmla="*/ 1214826 w 1240869"/>
              <a:gd name="connsiteY7" fmla="*/ 863127 h 889170"/>
              <a:gd name="connsiteX8" fmla="*/ 1151952 w 1240869"/>
              <a:gd name="connsiteY8" fmla="*/ 889170 h 889170"/>
              <a:gd name="connsiteX9" fmla="*/ 88917 w 1240869"/>
              <a:gd name="connsiteY9" fmla="*/ 889170 h 889170"/>
              <a:gd name="connsiteX10" fmla="*/ 26043 w 1240869"/>
              <a:gd name="connsiteY10" fmla="*/ 863127 h 889170"/>
              <a:gd name="connsiteX11" fmla="*/ 0 w 1240869"/>
              <a:gd name="connsiteY11" fmla="*/ 800253 h 889170"/>
              <a:gd name="connsiteX12" fmla="*/ 0 w 1240869"/>
              <a:gd name="connsiteY12" fmla="*/ 88917 h 88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40869" h="889170">
                <a:moveTo>
                  <a:pt x="0" y="88917"/>
                </a:moveTo>
                <a:cubicBezTo>
                  <a:pt x="0" y="65335"/>
                  <a:pt x="9368" y="42718"/>
                  <a:pt x="26043" y="26043"/>
                </a:cubicBezTo>
                <a:cubicBezTo>
                  <a:pt x="42718" y="9368"/>
                  <a:pt x="65335" y="0"/>
                  <a:pt x="88917" y="0"/>
                </a:cubicBezTo>
                <a:lnTo>
                  <a:pt x="1151952" y="0"/>
                </a:lnTo>
                <a:cubicBezTo>
                  <a:pt x="1175534" y="0"/>
                  <a:pt x="1198151" y="9368"/>
                  <a:pt x="1214826" y="26043"/>
                </a:cubicBezTo>
                <a:cubicBezTo>
                  <a:pt x="1231501" y="42718"/>
                  <a:pt x="1240869" y="65335"/>
                  <a:pt x="1240869" y="88917"/>
                </a:cubicBezTo>
                <a:lnTo>
                  <a:pt x="1240869" y="800253"/>
                </a:lnTo>
                <a:cubicBezTo>
                  <a:pt x="1240869" y="823835"/>
                  <a:pt x="1231501" y="846452"/>
                  <a:pt x="1214826" y="863127"/>
                </a:cubicBezTo>
                <a:cubicBezTo>
                  <a:pt x="1198151" y="879802"/>
                  <a:pt x="1175534" y="889170"/>
                  <a:pt x="1151952" y="889170"/>
                </a:cubicBezTo>
                <a:lnTo>
                  <a:pt x="88917" y="889170"/>
                </a:lnTo>
                <a:cubicBezTo>
                  <a:pt x="65335" y="889170"/>
                  <a:pt x="42718" y="879802"/>
                  <a:pt x="26043" y="863127"/>
                </a:cubicBezTo>
                <a:cubicBezTo>
                  <a:pt x="9368" y="846452"/>
                  <a:pt x="0" y="823835"/>
                  <a:pt x="0" y="800253"/>
                </a:cubicBezTo>
                <a:lnTo>
                  <a:pt x="0" y="88917"/>
                </a:lnTo>
                <a:close/>
              </a:path>
            </a:pathLst>
          </a:custGeom>
        </p:spPr>
        <p:style>
          <a:lnRef idx="2">
            <a:schemeClr val="accent2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69223" tIns="58428" rIns="69223" bIns="58428" numCol="1" spcCol="1270" anchor="ctr" anchorCtr="0">
            <a:noAutofit/>
          </a:bodyPr>
          <a:lstStyle/>
          <a:p>
            <a:pPr lvl="0" algn="ctr" defTabSz="7556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1700" kern="1200" dirty="0"/>
          </a:p>
        </p:txBody>
      </p:sp>
      <p:sp>
        <p:nvSpPr>
          <p:cNvPr id="35" name="Freeform 34"/>
          <p:cNvSpPr/>
          <p:nvPr/>
        </p:nvSpPr>
        <p:spPr>
          <a:xfrm>
            <a:off x="7286401" y="3984341"/>
            <a:ext cx="1240869" cy="889170"/>
          </a:xfrm>
          <a:custGeom>
            <a:avLst/>
            <a:gdLst>
              <a:gd name="connsiteX0" fmla="*/ 0 w 1240869"/>
              <a:gd name="connsiteY0" fmla="*/ 88917 h 889170"/>
              <a:gd name="connsiteX1" fmla="*/ 26043 w 1240869"/>
              <a:gd name="connsiteY1" fmla="*/ 26043 h 889170"/>
              <a:gd name="connsiteX2" fmla="*/ 88917 w 1240869"/>
              <a:gd name="connsiteY2" fmla="*/ 0 h 889170"/>
              <a:gd name="connsiteX3" fmla="*/ 1151952 w 1240869"/>
              <a:gd name="connsiteY3" fmla="*/ 0 h 889170"/>
              <a:gd name="connsiteX4" fmla="*/ 1214826 w 1240869"/>
              <a:gd name="connsiteY4" fmla="*/ 26043 h 889170"/>
              <a:gd name="connsiteX5" fmla="*/ 1240869 w 1240869"/>
              <a:gd name="connsiteY5" fmla="*/ 88917 h 889170"/>
              <a:gd name="connsiteX6" fmla="*/ 1240869 w 1240869"/>
              <a:gd name="connsiteY6" fmla="*/ 800253 h 889170"/>
              <a:gd name="connsiteX7" fmla="*/ 1214826 w 1240869"/>
              <a:gd name="connsiteY7" fmla="*/ 863127 h 889170"/>
              <a:gd name="connsiteX8" fmla="*/ 1151952 w 1240869"/>
              <a:gd name="connsiteY8" fmla="*/ 889170 h 889170"/>
              <a:gd name="connsiteX9" fmla="*/ 88917 w 1240869"/>
              <a:gd name="connsiteY9" fmla="*/ 889170 h 889170"/>
              <a:gd name="connsiteX10" fmla="*/ 26043 w 1240869"/>
              <a:gd name="connsiteY10" fmla="*/ 863127 h 889170"/>
              <a:gd name="connsiteX11" fmla="*/ 0 w 1240869"/>
              <a:gd name="connsiteY11" fmla="*/ 800253 h 889170"/>
              <a:gd name="connsiteX12" fmla="*/ 0 w 1240869"/>
              <a:gd name="connsiteY12" fmla="*/ 88917 h 88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40869" h="889170">
                <a:moveTo>
                  <a:pt x="0" y="88917"/>
                </a:moveTo>
                <a:cubicBezTo>
                  <a:pt x="0" y="65335"/>
                  <a:pt x="9368" y="42718"/>
                  <a:pt x="26043" y="26043"/>
                </a:cubicBezTo>
                <a:cubicBezTo>
                  <a:pt x="42718" y="9368"/>
                  <a:pt x="65335" y="0"/>
                  <a:pt x="88917" y="0"/>
                </a:cubicBezTo>
                <a:lnTo>
                  <a:pt x="1151952" y="0"/>
                </a:lnTo>
                <a:cubicBezTo>
                  <a:pt x="1175534" y="0"/>
                  <a:pt x="1198151" y="9368"/>
                  <a:pt x="1214826" y="26043"/>
                </a:cubicBezTo>
                <a:cubicBezTo>
                  <a:pt x="1231501" y="42718"/>
                  <a:pt x="1240869" y="65335"/>
                  <a:pt x="1240869" y="88917"/>
                </a:cubicBezTo>
                <a:lnTo>
                  <a:pt x="1240869" y="800253"/>
                </a:lnTo>
                <a:cubicBezTo>
                  <a:pt x="1240869" y="823835"/>
                  <a:pt x="1231501" y="846452"/>
                  <a:pt x="1214826" y="863127"/>
                </a:cubicBezTo>
                <a:cubicBezTo>
                  <a:pt x="1198151" y="879802"/>
                  <a:pt x="1175534" y="889170"/>
                  <a:pt x="1151952" y="889170"/>
                </a:cubicBezTo>
                <a:lnTo>
                  <a:pt x="88917" y="889170"/>
                </a:lnTo>
                <a:cubicBezTo>
                  <a:pt x="65335" y="889170"/>
                  <a:pt x="42718" y="879802"/>
                  <a:pt x="26043" y="863127"/>
                </a:cubicBezTo>
                <a:cubicBezTo>
                  <a:pt x="9368" y="846452"/>
                  <a:pt x="0" y="823835"/>
                  <a:pt x="0" y="800253"/>
                </a:cubicBezTo>
                <a:lnTo>
                  <a:pt x="0" y="88917"/>
                </a:lnTo>
                <a:close/>
              </a:path>
            </a:pathLst>
          </a:custGeom>
          <a:blipFill rotWithShape="0">
            <a:blip r:embed="rId10" cstate="print"/>
            <a:stretch>
              <a:fillRect/>
            </a:stretch>
          </a:blipFill>
        </p:spPr>
        <p:style>
          <a:lnRef idx="2">
            <a:schemeClr val="accent2">
              <a:shade val="8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69223" tIns="58428" rIns="69223" bIns="58428" numCol="1" spcCol="1270" anchor="ctr" anchorCtr="0">
            <a:noAutofit/>
          </a:bodyPr>
          <a:lstStyle/>
          <a:p>
            <a:pPr lvl="0" algn="ctr" defTabSz="7556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1700" kern="1200" dirty="0"/>
          </a:p>
        </p:txBody>
      </p:sp>
      <p:pic>
        <p:nvPicPr>
          <p:cNvPr id="5" name="Picture 4" descr="Picture1.jp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7595559" y="2987727"/>
            <a:ext cx="806337" cy="753261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2252524" y="4665453"/>
            <a:ext cx="131638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 smtClean="0">
                <a:solidFill>
                  <a:schemeClr val="bg1"/>
                </a:solidFill>
                <a:latin typeface="Arial Rounded MT Bold" pitchFamily="34" charset="0"/>
              </a:rPr>
              <a:t>Web Archiving Service</a:t>
            </a:r>
            <a:endParaRPr lang="en-US" sz="8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grpSp>
        <p:nvGrpSpPr>
          <p:cNvPr id="3" name="Group 36"/>
          <p:cNvGrpSpPr/>
          <p:nvPr/>
        </p:nvGrpSpPr>
        <p:grpSpPr>
          <a:xfrm>
            <a:off x="2284147" y="2958375"/>
            <a:ext cx="1240869" cy="889170"/>
            <a:chOff x="2284147" y="2958375"/>
            <a:chExt cx="1240869" cy="889170"/>
          </a:xfrm>
        </p:grpSpPr>
        <p:sp>
          <p:nvSpPr>
            <p:cNvPr id="22" name="Freeform 21"/>
            <p:cNvSpPr/>
            <p:nvPr/>
          </p:nvSpPr>
          <p:spPr>
            <a:xfrm>
              <a:off x="2284147" y="2958375"/>
              <a:ext cx="1240869" cy="889170"/>
            </a:xfrm>
            <a:custGeom>
              <a:avLst/>
              <a:gdLst>
                <a:gd name="connsiteX0" fmla="*/ 0 w 1240869"/>
                <a:gd name="connsiteY0" fmla="*/ 88917 h 889170"/>
                <a:gd name="connsiteX1" fmla="*/ 26043 w 1240869"/>
                <a:gd name="connsiteY1" fmla="*/ 26043 h 889170"/>
                <a:gd name="connsiteX2" fmla="*/ 88917 w 1240869"/>
                <a:gd name="connsiteY2" fmla="*/ 0 h 889170"/>
                <a:gd name="connsiteX3" fmla="*/ 1151952 w 1240869"/>
                <a:gd name="connsiteY3" fmla="*/ 0 h 889170"/>
                <a:gd name="connsiteX4" fmla="*/ 1214826 w 1240869"/>
                <a:gd name="connsiteY4" fmla="*/ 26043 h 889170"/>
                <a:gd name="connsiteX5" fmla="*/ 1240869 w 1240869"/>
                <a:gd name="connsiteY5" fmla="*/ 88917 h 889170"/>
                <a:gd name="connsiteX6" fmla="*/ 1240869 w 1240869"/>
                <a:gd name="connsiteY6" fmla="*/ 800253 h 889170"/>
                <a:gd name="connsiteX7" fmla="*/ 1214826 w 1240869"/>
                <a:gd name="connsiteY7" fmla="*/ 863127 h 889170"/>
                <a:gd name="connsiteX8" fmla="*/ 1151952 w 1240869"/>
                <a:gd name="connsiteY8" fmla="*/ 889170 h 889170"/>
                <a:gd name="connsiteX9" fmla="*/ 88917 w 1240869"/>
                <a:gd name="connsiteY9" fmla="*/ 889170 h 889170"/>
                <a:gd name="connsiteX10" fmla="*/ 26043 w 1240869"/>
                <a:gd name="connsiteY10" fmla="*/ 863127 h 889170"/>
                <a:gd name="connsiteX11" fmla="*/ 0 w 1240869"/>
                <a:gd name="connsiteY11" fmla="*/ 800253 h 889170"/>
                <a:gd name="connsiteX12" fmla="*/ 0 w 1240869"/>
                <a:gd name="connsiteY12" fmla="*/ 88917 h 8891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240869" h="889170">
                  <a:moveTo>
                    <a:pt x="0" y="88917"/>
                  </a:moveTo>
                  <a:cubicBezTo>
                    <a:pt x="0" y="65335"/>
                    <a:pt x="9368" y="42718"/>
                    <a:pt x="26043" y="26043"/>
                  </a:cubicBezTo>
                  <a:cubicBezTo>
                    <a:pt x="42718" y="9368"/>
                    <a:pt x="65335" y="0"/>
                    <a:pt x="88917" y="0"/>
                  </a:cubicBezTo>
                  <a:lnTo>
                    <a:pt x="1151952" y="0"/>
                  </a:lnTo>
                  <a:cubicBezTo>
                    <a:pt x="1175534" y="0"/>
                    <a:pt x="1198151" y="9368"/>
                    <a:pt x="1214826" y="26043"/>
                  </a:cubicBezTo>
                  <a:cubicBezTo>
                    <a:pt x="1231501" y="42718"/>
                    <a:pt x="1240869" y="65335"/>
                    <a:pt x="1240869" y="88917"/>
                  </a:cubicBezTo>
                  <a:lnTo>
                    <a:pt x="1240869" y="800253"/>
                  </a:lnTo>
                  <a:cubicBezTo>
                    <a:pt x="1240869" y="823835"/>
                    <a:pt x="1231501" y="846452"/>
                    <a:pt x="1214826" y="863127"/>
                  </a:cubicBezTo>
                  <a:cubicBezTo>
                    <a:pt x="1198151" y="879802"/>
                    <a:pt x="1175534" y="889170"/>
                    <a:pt x="1151952" y="889170"/>
                  </a:cubicBezTo>
                  <a:lnTo>
                    <a:pt x="88917" y="889170"/>
                  </a:lnTo>
                  <a:cubicBezTo>
                    <a:pt x="65335" y="889170"/>
                    <a:pt x="42718" y="879802"/>
                    <a:pt x="26043" y="863127"/>
                  </a:cubicBezTo>
                  <a:cubicBezTo>
                    <a:pt x="9368" y="846452"/>
                    <a:pt x="0" y="823835"/>
                    <a:pt x="0" y="800253"/>
                  </a:cubicBezTo>
                  <a:lnTo>
                    <a:pt x="0" y="88917"/>
                  </a:lnTo>
                  <a:close/>
                </a:path>
              </a:pathLst>
            </a:custGeom>
            <a:blipFill rotWithShape="0">
              <a:blip r:embed="rId12" cstate="print"/>
              <a:stretch>
                <a:fillRect/>
              </a:stretch>
            </a:blipFill>
          </p:spPr>
          <p:style>
            <a:lnRef idx="2">
              <a:schemeClr val="accent2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6363" tIns="41283" rIns="46363" bIns="41283" numCol="1" spcCol="1270" anchor="ctr" anchorCtr="0">
              <a:noAutofit/>
            </a:bodyPr>
            <a:lstStyle/>
            <a:p>
              <a:pPr lvl="0" algn="ctr" defTabSz="355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800" kern="1200" dirty="0" smtClean="0">
                <a:latin typeface="Arial Rounded MT Bold" pitchFamily="34" charset="0"/>
              </a:endParaRPr>
            </a:p>
            <a:p>
              <a:pPr lvl="0" algn="ctr" defTabSz="355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800" kern="1200" dirty="0" smtClean="0">
                <a:latin typeface="Arial Rounded MT Bold" pitchFamily="34" charset="0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2295525" y="3627566"/>
              <a:ext cx="1219200" cy="123111"/>
            </a:xfrm>
            <a:prstGeom prst="rect">
              <a:avLst/>
            </a:prstGeom>
            <a:solidFill>
              <a:schemeClr val="tx2"/>
            </a:solidFill>
          </p:spPr>
          <p:txBody>
            <a:bodyPr wrap="square" lIns="0" tIns="0" rIns="0" bIns="0" rtlCol="0" anchor="ctr">
              <a:spAutoFit/>
            </a:bodyPr>
            <a:lstStyle/>
            <a:p>
              <a:pPr algn="ctr"/>
              <a:r>
                <a:rPr lang="en-US" sz="800" dirty="0" smtClean="0">
                  <a:solidFill>
                    <a:schemeClr val="bg1"/>
                  </a:solidFill>
                  <a:latin typeface="Arial Rounded MT Bold" pitchFamily="34" charset="0"/>
                </a:rPr>
                <a:t>Curation</a:t>
              </a:r>
              <a:r>
                <a:rPr lang="en-US" sz="800" dirty="0" smtClean="0">
                  <a:solidFill>
                    <a:schemeClr val="bg1"/>
                  </a:solidFill>
                </a:rPr>
                <a:t> </a:t>
              </a:r>
              <a:r>
                <a:rPr lang="en-US" sz="800" dirty="0" smtClean="0">
                  <a:solidFill>
                    <a:schemeClr val="bg1"/>
                  </a:solidFill>
                  <a:latin typeface="Arial Rounded MT Bold" pitchFamily="34" charset="0"/>
                </a:rPr>
                <a:t>microservices</a:t>
              </a:r>
              <a:endParaRPr lang="en-US" sz="800" dirty="0">
                <a:solidFill>
                  <a:schemeClr val="bg1"/>
                </a:solidFill>
                <a:latin typeface="Arial Rounded MT Bold" pitchFamily="34" charset="0"/>
              </a:endParaRPr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2819400" y="47244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107521" name="Picture 1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3977933" y="5227306"/>
            <a:ext cx="1171009" cy="51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" name="Picture 3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5620656" y="5257800"/>
            <a:ext cx="1237344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The challenge of the Web Archiving Service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algn="ctr">
              <a:buNone/>
            </a:pPr>
            <a:r>
              <a:rPr lang="en-US" dirty="0" err="1" smtClean="0"/>
              <a:t>Ithaka</a:t>
            </a:r>
            <a:r>
              <a:rPr lang="en-US" dirty="0" smtClean="0"/>
              <a:t> S+R Business Planning Activities</a:t>
            </a:r>
            <a:br>
              <a:rPr lang="en-US" dirty="0" smtClean="0"/>
            </a:b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Reviewed competitive landscape</a:t>
            </a:r>
          </a:p>
          <a:p>
            <a:pPr marL="914400" lvl="1" indent="-514350">
              <a:buFont typeface="+mj-lt"/>
              <a:buAutoNum type="alphaLcPeriod"/>
            </a:pPr>
            <a:r>
              <a:rPr lang="en-US" dirty="0" smtClean="0"/>
              <a:t>market trends</a:t>
            </a:r>
          </a:p>
          <a:p>
            <a:pPr marL="914400" lvl="1" indent="-514350">
              <a:buFont typeface="+mj-lt"/>
              <a:buAutoNum type="alphaLcPeriod"/>
            </a:pPr>
            <a:r>
              <a:rPr lang="en-US" dirty="0" smtClean="0"/>
              <a:t>WAS’ position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Investigated current and potential user communities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Developed business planning priorities: 3 scenarios for the future</a:t>
            </a:r>
          </a:p>
          <a:p>
            <a:pPr marL="914400" lvl="1" indent="-514350">
              <a:buFont typeface="+mj-lt"/>
              <a:buAutoNum type="alphaLcPeriod"/>
            </a:pPr>
            <a:r>
              <a:rPr lang="en-US" dirty="0" smtClean="0"/>
              <a:t>users stakeholders</a:t>
            </a:r>
          </a:p>
          <a:p>
            <a:pPr marL="914400" lvl="1" indent="-514350">
              <a:buFont typeface="+mj-lt"/>
              <a:buAutoNum type="alphaLcPeriod"/>
            </a:pPr>
            <a:r>
              <a:rPr lang="en-US" dirty="0" smtClean="0"/>
              <a:t>costs</a:t>
            </a:r>
          </a:p>
          <a:p>
            <a:pPr marL="914400" lvl="1" indent="-514350">
              <a:buFont typeface="+mj-lt"/>
              <a:buAutoNum type="alphaLcPeriod"/>
            </a:pPr>
            <a:r>
              <a:rPr lang="en-US" dirty="0" smtClean="0"/>
              <a:t>benefits</a:t>
            </a:r>
          </a:p>
          <a:p>
            <a:pPr marL="914400" lvl="1" indent="-514350">
              <a:buFont typeface="+mj-lt"/>
              <a:buAutoNum type="alphaLcPeriod"/>
            </a:pPr>
            <a:r>
              <a:rPr lang="en-US" dirty="0" smtClean="0"/>
              <a:t>revenue</a:t>
            </a:r>
          </a:p>
        </p:txBody>
      </p:sp>
      <p:sp>
        <p:nvSpPr>
          <p:cNvPr id="5" name="Footer Placeholder 5"/>
          <p:cNvSpPr txBox="1">
            <a:spLocks/>
          </p:cNvSpPr>
          <p:nvPr/>
        </p:nvSpPr>
        <p:spPr>
          <a:xfrm>
            <a:off x="1752600" y="6558915"/>
            <a:ext cx="5638800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University of California Curation Center, California Digital Library 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r>
              <a:rPr lang="en-US" strike="sngStrike" dirty="0" smtClean="0"/>
              <a:t>Biggest challenges</a:t>
            </a:r>
            <a:r>
              <a:rPr lang="en-US" dirty="0" smtClean="0"/>
              <a:t> how to respond</a:t>
            </a:r>
            <a:endParaRPr lang="en-US" strike="sngStrik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00200"/>
            <a:ext cx="5334000" cy="4525963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Embrace an entrepreneurial spirit </a:t>
            </a:r>
          </a:p>
          <a:p>
            <a:r>
              <a:rPr lang="en-US" dirty="0" smtClean="0"/>
              <a:t>Be nimble</a:t>
            </a:r>
          </a:p>
          <a:p>
            <a:r>
              <a:rPr lang="en-US" dirty="0" smtClean="0"/>
              <a:t>Respond to changing needs</a:t>
            </a:r>
          </a:p>
          <a:p>
            <a:r>
              <a:rPr lang="en-US" dirty="0" smtClean="0"/>
              <a:t>Understand your costs</a:t>
            </a:r>
          </a:p>
          <a:p>
            <a:r>
              <a:rPr lang="en-US" dirty="0" smtClean="0"/>
              <a:t>Be prepared to cut losses and recalibrate</a:t>
            </a:r>
          </a:p>
          <a:p>
            <a:r>
              <a:rPr lang="en-US" dirty="0" smtClean="0"/>
              <a:t>Make friends and develop partnerships</a:t>
            </a:r>
          </a:p>
          <a:p>
            <a:pPr>
              <a:buNone/>
            </a:pPr>
            <a:endParaRPr lang="en-US" dirty="0" smtClean="0"/>
          </a:p>
          <a:p>
            <a:pPr marL="514350" indent="-514350">
              <a:buNone/>
            </a:pPr>
            <a:endParaRPr lang="en-US" dirty="0"/>
          </a:p>
        </p:txBody>
      </p:sp>
      <p:pic>
        <p:nvPicPr>
          <p:cNvPr id="100353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38800" y="1143000"/>
            <a:ext cx="3130391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Footer Placeholder 5"/>
          <p:cNvSpPr txBox="1">
            <a:spLocks/>
          </p:cNvSpPr>
          <p:nvPr/>
        </p:nvSpPr>
        <p:spPr>
          <a:xfrm>
            <a:off x="1752600" y="6558915"/>
            <a:ext cx="5638800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University of California Curation Center, California Digital Library 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3297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00250" y="973336"/>
            <a:ext cx="5143500" cy="4902398"/>
          </a:xfrm>
          <a:prstGeom prst="rect">
            <a:avLst/>
          </a:prstGeom>
          <a:noFill/>
          <a:ln w="12700" cap="flat">
            <a:noFill/>
            <a:miter lim="800000"/>
            <a:headEnd/>
            <a:tailEnd/>
          </a:ln>
        </p:spPr>
      </p:pic>
      <p:sp>
        <p:nvSpPr>
          <p:cNvPr id="183298" name="Rectangle 2"/>
          <p:cNvSpPr>
            <a:spLocks/>
          </p:cNvSpPr>
          <p:nvPr/>
        </p:nvSpPr>
        <p:spPr bwMode="auto">
          <a:xfrm>
            <a:off x="232172" y="6567785"/>
            <a:ext cx="8474273" cy="321469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lIns="0" tIns="0" rIns="0" bIns="0" anchor="ctr"/>
          <a:lstStyle/>
          <a:p>
            <a:pPr algn="l"/>
            <a:r>
              <a:rPr lang="en-US" sz="1700" dirty="0">
                <a:ea typeface="Gill Sans" charset="0"/>
                <a:cs typeface="Gill Sans" charset="0"/>
                <a:hlinkClick r:id="rId4"/>
              </a:rPr>
              <a:t>http://www.flickr.com/photos/cpurrin1/81055948/</a:t>
            </a:r>
            <a:endParaRPr lang="en-US" sz="1700" dirty="0">
              <a:ea typeface="Gill Sans" charset="0"/>
              <a:cs typeface="Gill Sans" charset="0"/>
            </a:endParaRPr>
          </a:p>
        </p:txBody>
      </p:sp>
      <p:pic>
        <p:nvPicPr>
          <p:cNvPr id="183299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6616898"/>
            <a:ext cx="232172" cy="232172"/>
          </a:xfrm>
          <a:prstGeom prst="rect">
            <a:avLst/>
          </a:prstGeom>
          <a:noFill/>
          <a:ln w="12700" cap="flat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theme/theme1.xml><?xml version="1.0" encoding="utf-8"?>
<a:theme xmlns:a="http://schemas.openxmlformats.org/drawingml/2006/main" name="ppt91.tmp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ppt91.tmp</Template>
  <TotalTime>0</TotalTime>
  <Words>406</Words>
  <Application>Microsoft Office PowerPoint</Application>
  <PresentationFormat>On-screen Show (4:3)</PresentationFormat>
  <Paragraphs>100</Paragraphs>
  <Slides>13</Slides>
  <Notes>10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ppt91.tmp</vt:lpstr>
      <vt:lpstr> The University of California Curation Center (UC3)   A Plan for Curation Services:  Organization, Technologies, Communities </vt:lpstr>
      <vt:lpstr>The current landscape</vt:lpstr>
      <vt:lpstr>Slide 3</vt:lpstr>
      <vt:lpstr>Slide 4</vt:lpstr>
      <vt:lpstr>Slide 5</vt:lpstr>
      <vt:lpstr>Collaborate</vt:lpstr>
      <vt:lpstr>University of California Curation Center (UC3)</vt:lpstr>
      <vt:lpstr>New Organization: UC3 is a creative partnership</vt:lpstr>
      <vt:lpstr>UC3’s dynamic technical approach</vt:lpstr>
      <vt:lpstr>Organization, technology, &amp; communities of practice = services meeting a range of needs</vt:lpstr>
      <vt:lpstr>The challenge of the Web Archiving Service</vt:lpstr>
      <vt:lpstr>Biggest challenges how to respond</vt:lpstr>
      <vt:lpstr>Slide 13</vt:lpstr>
    </vt:vector>
  </TitlesOfParts>
  <Company>UCOP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pcruse</dc:creator>
  <cp:lastModifiedBy>pcruse</cp:lastModifiedBy>
  <cp:revision>7</cp:revision>
  <dcterms:created xsi:type="dcterms:W3CDTF">2010-07-19T15:33:42Z</dcterms:created>
  <dcterms:modified xsi:type="dcterms:W3CDTF">2010-07-21T17:49:21Z</dcterms:modified>
</cp:coreProperties>
</file>