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1"/>
  </p:notesMasterIdLst>
  <p:handoutMasterIdLst>
    <p:handoutMasterId r:id="rId32"/>
  </p:handoutMasterIdLst>
  <p:sldIdLst>
    <p:sldId id="258" r:id="rId2"/>
    <p:sldId id="304" r:id="rId3"/>
    <p:sldId id="382" r:id="rId4"/>
    <p:sldId id="379" r:id="rId5"/>
    <p:sldId id="340" r:id="rId6"/>
    <p:sldId id="378" r:id="rId7"/>
    <p:sldId id="328" r:id="rId8"/>
    <p:sldId id="331" r:id="rId9"/>
    <p:sldId id="317" r:id="rId10"/>
    <p:sldId id="333" r:id="rId11"/>
    <p:sldId id="373" r:id="rId12"/>
    <p:sldId id="374" r:id="rId13"/>
    <p:sldId id="381" r:id="rId14"/>
    <p:sldId id="375" r:id="rId15"/>
    <p:sldId id="383" r:id="rId16"/>
    <p:sldId id="386" r:id="rId17"/>
    <p:sldId id="387" r:id="rId18"/>
    <p:sldId id="388" r:id="rId19"/>
    <p:sldId id="389" r:id="rId20"/>
    <p:sldId id="390" r:id="rId21"/>
    <p:sldId id="391" r:id="rId22"/>
    <p:sldId id="384" r:id="rId23"/>
    <p:sldId id="377" r:id="rId24"/>
    <p:sldId id="376" r:id="rId25"/>
    <p:sldId id="356" r:id="rId26"/>
    <p:sldId id="369" r:id="rId27"/>
    <p:sldId id="371" r:id="rId28"/>
    <p:sldId id="380" r:id="rId29"/>
    <p:sldId id="277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0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136" y="-11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E1C57CE-7EE1-4F6E-8468-311DAB43D2E2}" type="datetime1">
              <a:rPr lang="en-US"/>
              <a:pPr>
                <a:defRPr/>
              </a:pPr>
              <a:t>7/21/2010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4CC162A-F4B2-4CB7-AA72-B005971EE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2" charset="0"/>
              </a:defRPr>
            </a:lvl1pPr>
          </a:lstStyle>
          <a:p>
            <a:pPr>
              <a:defRPr/>
            </a:pPr>
            <a:fld id="{86A3475A-29A4-492F-8E8E-B96DEBF892CD}" type="datetime1">
              <a:rPr lang="en-US"/>
              <a:pPr>
                <a:defRPr/>
              </a:pPr>
              <a:t>7/21/2010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2" charset="0"/>
              </a:defRPr>
            </a:lvl1pPr>
          </a:lstStyle>
          <a:p>
            <a:pPr>
              <a:defRPr/>
            </a:pPr>
            <a:fld id="{3B684758-E456-438D-884C-09D62A53BE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6" charset="-128"/>
        <a:cs typeface="ＭＳ Ｐゴシック" pitchFamily="3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etarchive.dk/suit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2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405D85-FB1E-426A-8657-BF9BFF1110D0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2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B96DF5-F2B9-4577-8731-E0D80DFA6C75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a typeface="ＭＳ Ｐゴシック" pitchFamily="32" charset="-128"/>
              </a:rPr>
              <a:t>(</a:t>
            </a:r>
            <a:r>
              <a:rPr lang="en-US" smtClean="0">
                <a:ea typeface="ＭＳ Ｐゴシック" pitchFamily="32" charset="-128"/>
                <a:hlinkClick r:id="rId3"/>
              </a:rPr>
              <a:t>http://netarchive.dk/suite</a:t>
            </a:r>
            <a:r>
              <a:rPr lang="en-US" smtClean="0">
                <a:ea typeface="ＭＳ Ｐゴシック" pitchFamily="32" charset="-128"/>
              </a:rPr>
              <a:t> )</a:t>
            </a:r>
          </a:p>
          <a:p>
            <a:endParaRPr lang="en-US" smtClean="0">
              <a:ea typeface="ＭＳ Ｐゴシック" pitchFamily="32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45CA52F-73CE-42E9-9D04-0C4562AEAB9B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FF0000"/>
                </a:solidFill>
                <a:ea typeface="ＭＳ Ｐゴシック" pitchFamily="32" charset="-128"/>
              </a:rPr>
              <a:t>DM: slight format changes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65CA71-40C3-4224-8A61-32290A0F8010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a typeface="ＭＳ Ｐゴシック" pitchFamily="32" charset="-128"/>
              </a:rPr>
              <a:t>DM: changed date on map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E2492D-7D97-4B5F-8875-3EFB2F8D34E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a typeface="ＭＳ Ｐゴシック" pitchFamily="32" charset="-128"/>
              </a:rPr>
              <a:t>Source: “Since we met last year…” Martha Anderson, National Digital Information Infrastructure and Preservation Program Annual Partners Meeting 2008</a:t>
            </a:r>
          </a:p>
          <a:p>
            <a:endParaRPr lang="en-US" smtClean="0">
              <a:ea typeface="ＭＳ Ｐゴシック" pitchFamily="32" charset="-128"/>
            </a:endParaRPr>
          </a:p>
          <a:p>
            <a:endParaRPr lang="en-US" smtClean="0">
              <a:ea typeface="ＭＳ Ｐゴシック" pitchFamily="32" charset="-128"/>
            </a:endParaRPr>
          </a:p>
          <a:p>
            <a:endParaRPr lang="en-US" smtClean="0">
              <a:ea typeface="ＭＳ Ｐゴシック" pitchFamily="32" charset="-128"/>
            </a:endParaRPr>
          </a:p>
          <a:p>
            <a:r>
              <a:rPr lang="en-US" smtClean="0">
                <a:ea typeface="ＭＳ Ｐゴシック" pitchFamily="32" charset="-128"/>
              </a:rPr>
              <a:t>Martha: “I would like to credit our colleague, Caroline Arms, who retired this year with this representation of the roles and participation patterns within a stewardship, or preservation, network.  Notice the colored disks.  Some appear in all four layers, others in one or two layers. Some organizations will function in a single layer, such as the services layer. Others like libraries, may function as content custodians and also within a community of practice sharing information about content, tools and standards.”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blurRad="63500" dist="10160" dir="5400000" algn="tl" rotWithShape="0">
              <a:srgbClr val="000000">
                <a:alpha val="59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3989A9C-8A18-482E-935C-14503DD4A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9444" t="24001" r="18333" b="37778"/>
          <a:stretch>
            <a:fillRect/>
          </a:stretch>
        </p:blipFill>
        <p:spPr bwMode="auto">
          <a:xfrm>
            <a:off x="6553200" y="6038850"/>
            <a:ext cx="21336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080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47800" y="6324600"/>
            <a:ext cx="5105400" cy="304800"/>
          </a:xfrm>
        </p:spPr>
        <p:txBody>
          <a:bodyPr/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81000" y="6324600"/>
            <a:ext cx="838200" cy="304800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blurRad="63500" dist="10160" dir="5400000" algn="tl" rotWithShape="0">
              <a:srgbClr val="000000">
                <a:alpha val="59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E4AF58-1603-46E8-89B8-FA418D41B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3F619-F303-4349-9A5A-5240B2078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26DC-35E0-4CD7-AF02-3AA14BDB6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3725-1E71-4D64-9C5A-556056382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C6CFBD-98DB-4798-A559-8FBA56301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AB9D9D-8FC1-4D55-9026-B3DBDBDBD8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465D57-9D3E-4EF7-A13D-AA7D0EAC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52CBD-AE0F-4CDD-9AAD-737795E28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blurRad="63500" dist="10160" dir="10800000" algn="tl" rotWithShape="0">
              <a:srgbClr val="000000">
                <a:alpha val="59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593BEC-94A9-4D1F-933D-0CAED21DF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blurRad="63500" dist="10160" dir="5400000" algn="tl" rotWithShape="0">
              <a:srgbClr val="000000">
                <a:alpha val="59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wrap="square" lIns="45720" tIns="45720" rIns="45720" bIns="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3F3F3F"/>
                </a:solidFill>
                <a:latin typeface="Corbel" pitchFamily="32" charset="0"/>
              </a:defRPr>
            </a:lvl1pPr>
          </a:lstStyle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3F3F3F"/>
                </a:solidFill>
                <a:latin typeface="Corbel" pitchFamily="32" charset="0"/>
              </a:defRPr>
            </a:lvl1pPr>
          </a:lstStyle>
          <a:p>
            <a:pPr>
              <a:defRPr/>
            </a:pPr>
            <a:fld id="{09C2BEA6-25AB-45DA-813C-97B34A8E6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43" r:id="rId4"/>
    <p:sldLayoutId id="2147483944" r:id="rId5"/>
    <p:sldLayoutId id="2147483945" r:id="rId6"/>
    <p:sldLayoutId id="2147483950" r:id="rId7"/>
    <p:sldLayoutId id="2147483951" r:id="rId8"/>
    <p:sldLayoutId id="2147483952" r:id="rId9"/>
    <p:sldLayoutId id="2147483946" r:id="rId10"/>
    <p:sldLayoutId id="214748395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84B7E2"/>
          </a:solidFill>
          <a:latin typeface="+mj-lt"/>
          <a:ea typeface="ＭＳ Ｐゴシック" pitchFamily="36" charset="-128"/>
          <a:cs typeface="ＭＳ Ｐゴシック" pitchFamily="3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  <a:ea typeface="ＭＳ Ｐゴシック" pitchFamily="36" charset="-128"/>
          <a:cs typeface="ＭＳ Ｐゴシック" pitchFamily="3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  <a:ea typeface="ＭＳ Ｐゴシック" pitchFamily="36" charset="-128"/>
          <a:cs typeface="ＭＳ Ｐゴシック" pitchFamily="3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  <a:ea typeface="ＭＳ Ｐゴシック" pitchFamily="36" charset="-128"/>
          <a:cs typeface="ＭＳ Ｐゴシック" pitchFamily="3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  <a:ea typeface="ＭＳ Ｐゴシック" pitchFamily="36" charset="-128"/>
          <a:cs typeface="ＭＳ Ｐゴシック" pitchFamily="3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84B7E2"/>
          </a:solidFill>
          <a:latin typeface="Corbel" pitchFamily="34" charset="0"/>
        </a:defRPr>
      </a:lvl9pPr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32" charset="2"/>
        <a:buChar char=""/>
        <a:defRPr sz="3200" kern="1200">
          <a:solidFill>
            <a:schemeClr val="tx1"/>
          </a:solidFill>
          <a:latin typeface="+mn-lt"/>
          <a:ea typeface="ＭＳ Ｐゴシック" pitchFamily="36" charset="-128"/>
          <a:cs typeface="ＭＳ Ｐゴシック" pitchFamily="36" charset="-128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32" charset="2"/>
        <a:buChar char="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A5AB81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D8B25C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7BA79D"/>
        </a:buClr>
        <a:buFont typeface="Wingdings 3" pitchFamily="32" charset="2"/>
        <a:buChar char=""/>
        <a:defRPr lang="en-US"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http://chronopolis.sdsc.edu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41248"/>
            <a:ext cx="8229600" cy="190195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Modeling Interactions Between Repositories in the </a:t>
            </a:r>
            <a:r>
              <a:rPr lang="en-US" sz="4400" dirty="0" smtClean="0">
                <a:ea typeface="ＭＳ Ｐゴシック" pitchFamily="32" charset="-128"/>
              </a:rPr>
              <a:t>National Digital Stewardship Alliance </a:t>
            </a:r>
            <a:r>
              <a:rPr lang="en-US" sz="4400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/>
            </a:r>
            <a:br>
              <a:rPr lang="en-US" sz="4400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endParaRPr lang="en-US" sz="4400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762000" y="3429000"/>
            <a:ext cx="7924800" cy="838200"/>
          </a:xfrm>
        </p:spPr>
        <p:txBody>
          <a:bodyPr/>
          <a:lstStyle/>
          <a:p>
            <a:pPr eaLnBrk="1" hangingPunct="1"/>
            <a:r>
              <a:rPr lang="en-US" sz="3200" i="1" dirty="0" smtClean="0"/>
              <a:t>Toward a Distributed and Collaborative Framework for Preservation</a:t>
            </a:r>
            <a:endParaRPr lang="en-US" sz="3200" dirty="0" smtClean="0">
              <a:ea typeface="ＭＳ Ｐゴシック" pitchFamily="32" charset="-128"/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762000" y="5334000"/>
            <a:ext cx="56388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700" b="1" dirty="0">
                <a:latin typeface="+mj-lt"/>
              </a:rPr>
              <a:t>Martin Halbert, </a:t>
            </a:r>
            <a:r>
              <a:rPr lang="en-US" sz="1700" b="1" dirty="0" smtClean="0">
                <a:latin typeface="+mj-lt"/>
              </a:rPr>
              <a:t>UNT Dean </a:t>
            </a:r>
            <a:r>
              <a:rPr lang="en-US" sz="1700" b="1" dirty="0">
                <a:latin typeface="+mj-lt"/>
              </a:rPr>
              <a:t>of </a:t>
            </a:r>
            <a:r>
              <a:rPr lang="en-US" sz="1700" b="1" dirty="0" smtClean="0">
                <a:latin typeface="+mj-lt"/>
              </a:rPr>
              <a:t>Libraries</a:t>
            </a:r>
            <a:endParaRPr lang="en-US" sz="1700" b="1" dirty="0">
              <a:latin typeface="+mj-lt"/>
            </a:endParaRPr>
          </a:p>
          <a:p>
            <a:pPr eaLnBrk="1" hangingPunct="1"/>
            <a:r>
              <a:rPr lang="en-US" sz="1700" b="1" dirty="0">
                <a:latin typeface="+mj-lt"/>
              </a:rPr>
              <a:t>David Minor, </a:t>
            </a:r>
            <a:r>
              <a:rPr lang="en-US" sz="1700" b="1" dirty="0" smtClean="0">
                <a:latin typeface="+mj-lt"/>
              </a:rPr>
              <a:t>Chronopolis Program Manager</a:t>
            </a:r>
            <a:endParaRPr lang="en-US" sz="1700" b="1" dirty="0">
              <a:latin typeface="+mj-lt"/>
            </a:endParaRPr>
          </a:p>
          <a:p>
            <a:pPr eaLnBrk="1" hangingPunct="1"/>
            <a:r>
              <a:rPr lang="en-US" sz="1700" b="1" dirty="0">
                <a:latin typeface="+mj-lt"/>
              </a:rPr>
              <a:t>Katherine Skinner, </a:t>
            </a:r>
            <a:r>
              <a:rPr lang="en-US" sz="1700" b="1" dirty="0" smtClean="0">
                <a:latin typeface="+mj-lt"/>
              </a:rPr>
              <a:t>Educopia Institute </a:t>
            </a:r>
            <a:r>
              <a:rPr lang="en-US" sz="1700" b="1" dirty="0" smtClean="0"/>
              <a:t>Executive Director</a:t>
            </a:r>
            <a:endParaRPr lang="en-US" sz="1700" b="1" dirty="0">
              <a:latin typeface="+mj-lt"/>
            </a:endParaRPr>
          </a:p>
          <a:p>
            <a:r>
              <a:rPr lang="en-US" sz="1700" b="1" dirty="0" smtClean="0">
                <a:latin typeface="+mj-lt"/>
              </a:rPr>
              <a:t>Wednesday, July </a:t>
            </a:r>
            <a:r>
              <a:rPr lang="en-US" sz="1700" b="1" dirty="0">
                <a:latin typeface="+mj-lt"/>
              </a:rPr>
              <a:t>21, </a:t>
            </a:r>
            <a:r>
              <a:rPr lang="en-US" sz="1700" b="1" dirty="0" smtClean="0">
                <a:latin typeface="+mj-lt"/>
              </a:rPr>
              <a:t>2010</a:t>
            </a:r>
          </a:p>
          <a:p>
            <a:pPr lvl="0"/>
            <a:r>
              <a:rPr lang="en-US" sz="1700" b="1" dirty="0" smtClean="0">
                <a:solidFill>
                  <a:prstClr val="white"/>
                </a:solidFill>
                <a:latin typeface="Corbel"/>
              </a:rPr>
              <a:t>NDIIPP Partners Meeting 2010, Arlington, VA</a:t>
            </a:r>
          </a:p>
          <a:p>
            <a:endParaRPr lang="en-US" sz="1700" b="1" dirty="0">
              <a:latin typeface="+mj-lt"/>
            </a:endParaRPr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3" cstate="print"/>
          <a:srcRect l="19444" t="24001" r="18333" b="37778"/>
          <a:stretch>
            <a:fillRect/>
          </a:stretch>
        </p:blipFill>
        <p:spPr bwMode="auto">
          <a:xfrm>
            <a:off x="6400800" y="5715000"/>
            <a:ext cx="2438400" cy="9366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Overview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 marL="633412" indent="-514350">
              <a:buClrTx/>
              <a:buFont typeface="+mj-lt"/>
              <a:buAutoNum type="arabicPeriod"/>
            </a:pPr>
            <a:r>
              <a:rPr lang="en-US" dirty="0" smtClean="0">
                <a:ea typeface="ＭＳ Ｐゴシック" pitchFamily="32" charset="-128"/>
              </a:rPr>
              <a:t>Context of collaboration in the National Digital Stewardship Alliance</a:t>
            </a:r>
          </a:p>
          <a:p>
            <a:pPr marL="633412" indent="-514350">
              <a:buClrTx/>
              <a:buFont typeface="+mj-lt"/>
              <a:buAutoNum type="arabicPeriod"/>
            </a:pPr>
            <a:r>
              <a:rPr lang="en-US" dirty="0" smtClean="0">
                <a:ea typeface="ＭＳ Ｐゴシック" pitchFamily="32" charset="-128"/>
              </a:rPr>
              <a:t>Field notes on organizational strategies and collaborative preservation models</a:t>
            </a:r>
          </a:p>
          <a:p>
            <a:pPr marL="633412" indent="-514350">
              <a:buClrTx/>
              <a:buFont typeface="+mj-lt"/>
              <a:buAutoNum type="arabicPeriod"/>
            </a:pPr>
            <a:r>
              <a:rPr lang="en-US" dirty="0" smtClean="0">
                <a:ea typeface="ＭＳ Ｐゴシック" pitchFamily="32" charset="-128"/>
              </a:rPr>
              <a:t>Need </a:t>
            </a:r>
            <a:r>
              <a:rPr lang="en-US" dirty="0" smtClean="0">
                <a:ea typeface="ＭＳ Ｐゴシック" pitchFamily="32" charset="-128"/>
              </a:rPr>
              <a:t>to build on OAIS to create shared </a:t>
            </a:r>
            <a:r>
              <a:rPr lang="en-US" dirty="0" smtClean="0">
                <a:ea typeface="ＭＳ Ｐゴシック" pitchFamily="32" charset="-128"/>
              </a:rPr>
              <a:t>models/vocabulary for understanding inter-organizational content stewardship activities</a:t>
            </a:r>
          </a:p>
        </p:txBody>
      </p:sp>
      <p:sp>
        <p:nvSpPr>
          <p:cNvPr id="10244" name="Footer Placeholder 5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National Digital Stewardship Alliance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86800" cy="4320809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i="1" dirty="0" smtClean="0"/>
              <a:t>collaborative</a:t>
            </a:r>
            <a:r>
              <a:rPr lang="en-US" dirty="0" smtClean="0"/>
              <a:t> effort among: </a:t>
            </a:r>
          </a:p>
          <a:p>
            <a:pPr marL="1039813" lvl="1"/>
            <a:r>
              <a:rPr lang="en-US" dirty="0" smtClean="0"/>
              <a:t>government agencies, </a:t>
            </a:r>
          </a:p>
          <a:p>
            <a:pPr marL="1039813" lvl="1"/>
            <a:r>
              <a:rPr lang="en-US" dirty="0" smtClean="0"/>
              <a:t>educational institutions, </a:t>
            </a:r>
          </a:p>
          <a:p>
            <a:pPr marL="1039813" lvl="1"/>
            <a:r>
              <a:rPr lang="en-US" dirty="0" smtClean="0"/>
              <a:t>non-profit organizations, and </a:t>
            </a:r>
          </a:p>
          <a:p>
            <a:pPr marL="1039813" lvl="1"/>
            <a:r>
              <a:rPr lang="en-US" dirty="0" smtClean="0"/>
              <a:t>business entities </a:t>
            </a:r>
          </a:p>
          <a:p>
            <a:r>
              <a:rPr lang="en-US" dirty="0" smtClean="0"/>
              <a:t>to preserve a </a:t>
            </a:r>
            <a:r>
              <a:rPr lang="en-US" b="1" i="1" dirty="0" smtClean="0"/>
              <a:t>distributed</a:t>
            </a:r>
            <a:r>
              <a:rPr lang="en-US" dirty="0" smtClean="0"/>
              <a:t> national digital collection </a:t>
            </a:r>
          </a:p>
          <a:p>
            <a:r>
              <a:rPr lang="en-US" dirty="0" smtClean="0"/>
              <a:t>for the benefit of citizens now and </a:t>
            </a:r>
            <a:r>
              <a:rPr lang="en-US" b="1" i="1" dirty="0" smtClean="0"/>
              <a:t>in the future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5867400"/>
            <a:ext cx="3484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NDIIPP 2010 Partners Meeting Handout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2" charset="-128"/>
              </a:rPr>
              <a:t>National Digital Stewardship Alliance (NDSA)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Collaborative relationships were core to NDIIPP and will be foundational to the NDSA</a:t>
            </a:r>
          </a:p>
          <a:p>
            <a:r>
              <a:rPr lang="en-US" dirty="0" smtClean="0"/>
              <a:t>Yet, we have barely begun to understand the nature of collaborative digital preservation relationships, especially in a national context</a:t>
            </a:r>
          </a:p>
          <a:p>
            <a:r>
              <a:rPr lang="en-US" dirty="0" smtClean="0"/>
              <a:t>If the NDSA is to succeed, we must begin to model, analyze, and understand such collaborative relationships more systematically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NDIIPP Field Notes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21175"/>
          </a:xfrm>
        </p:spPr>
        <p:txBody>
          <a:bodyPr/>
          <a:lstStyle/>
          <a:p>
            <a:r>
              <a:rPr lang="en-US" dirty="0" smtClean="0">
                <a:ea typeface="ＭＳ Ｐゴシック" pitchFamily="32" charset="-128"/>
              </a:rPr>
              <a:t>Case studies (MetaArchive, Chronopolis)</a:t>
            </a:r>
          </a:p>
          <a:p>
            <a:r>
              <a:rPr lang="en-US" dirty="0" smtClean="0">
                <a:ea typeface="ＭＳ Ｐゴシック" pitchFamily="32" charset="-128"/>
              </a:rPr>
              <a:t>What organizational strategies work, and what strategies don’t work?</a:t>
            </a:r>
          </a:p>
          <a:p>
            <a:r>
              <a:rPr lang="en-US" dirty="0" smtClean="0">
                <a:ea typeface="ＭＳ Ｐゴシック" pitchFamily="32" charset="-128"/>
              </a:rPr>
              <a:t>What lessons can we learn from the successes thus far?</a:t>
            </a:r>
          </a:p>
          <a:p>
            <a:r>
              <a:rPr lang="en-US" dirty="0" smtClean="0">
                <a:ea typeface="ＭＳ Ｐゴシック" pitchFamily="32" charset="-128"/>
              </a:rPr>
              <a:t>What innovations are still needed?</a:t>
            </a:r>
          </a:p>
          <a:p>
            <a:r>
              <a:rPr lang="en-US" dirty="0" smtClean="0">
                <a:ea typeface="ＭＳ Ｐゴシック" pitchFamily="32" charset="-128"/>
              </a:rPr>
              <a:t>OAIS terminology is often used to describe DDP networks, even though OAIS section 6 interoperability language is limited</a:t>
            </a:r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Many Distributed Digital Preservation (DDP) Initiatives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r>
              <a:rPr lang="en-US" smtClean="0">
                <a:ea typeface="ＭＳ Ｐゴシック" pitchFamily="32" charset="-128"/>
              </a:rPr>
              <a:t>LOCKSS-based 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LOCKSS, CLOCKSS, MetaArchive, DataPASS, PeDALS, COPPUL, LOCKSS-KOPAL, Synergies, ADPNet </a:t>
            </a:r>
          </a:p>
          <a:p>
            <a:r>
              <a:rPr lang="en-US" smtClean="0">
                <a:ea typeface="ＭＳ Ｐゴシック" pitchFamily="32" charset="-128"/>
              </a:rPr>
              <a:t>iRODS-based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Chronopolis, NARA-TPAP, SHAMAN </a:t>
            </a:r>
          </a:p>
          <a:p>
            <a:r>
              <a:rPr lang="en-US" smtClean="0">
                <a:ea typeface="ＭＳ Ｐゴシック" pitchFamily="32" charset="-128"/>
              </a:rPr>
              <a:t>CDL microservices</a:t>
            </a:r>
          </a:p>
          <a:p>
            <a:r>
              <a:rPr lang="en-US" smtClean="0">
                <a:ea typeface="ＭＳ Ｐゴシック" pitchFamily="32" charset="-128"/>
              </a:rPr>
              <a:t>DuraCloud</a:t>
            </a:r>
          </a:p>
          <a:p>
            <a:r>
              <a:rPr lang="en-US" smtClean="0">
                <a:ea typeface="ＭＳ Ｐゴシック" pitchFamily="32" charset="-128"/>
              </a:rPr>
              <a:t>NetArchiveSuite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MetaArchive Cooperative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 marL="438150" lvl="1" indent="-319088"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32" charset="2"/>
              <a:buChar char=""/>
            </a:pPr>
            <a:r>
              <a:rPr lang="en-US" dirty="0" smtClean="0">
                <a:ea typeface="ＭＳ Ｐゴシック" pitchFamily="32" charset="-128"/>
              </a:rPr>
              <a:t>Established in 2004 (support from NDIIPP and NHPRC), preserving content for 15 members</a:t>
            </a:r>
          </a:p>
          <a:p>
            <a:pPr marL="438150" lvl="1" indent="-319088"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32" charset="2"/>
              <a:buChar char=""/>
            </a:pPr>
            <a:r>
              <a:rPr lang="en-US" dirty="0" smtClean="0">
                <a:ea typeface="ＭＳ Ｐゴシック" pitchFamily="32" charset="-128"/>
              </a:rPr>
              <a:t>Uses LOCKSS software to provide peer-to-peer distributed digital preservation infrastructure</a:t>
            </a:r>
          </a:p>
          <a:p>
            <a:pPr marL="438150" lvl="1" indent="-319088"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32" charset="2"/>
              <a:buChar char=""/>
            </a:pPr>
            <a:r>
              <a:rPr lang="en-US" dirty="0" smtClean="0">
                <a:ea typeface="ＭＳ Ｐゴシック" pitchFamily="32" charset="-128"/>
              </a:rPr>
              <a:t>Sustainable organizational framework: Membership organization with a 501c3 </a:t>
            </a:r>
            <a:r>
              <a:rPr lang="en-US" dirty="0" smtClean="0">
                <a:ea typeface="ＭＳ Ｐゴシック" pitchFamily="32" charset="-128"/>
              </a:rPr>
              <a:t>host (Educopia)</a:t>
            </a:r>
            <a:endParaRPr lang="en-US" dirty="0" smtClean="0">
              <a:ea typeface="ＭＳ Ｐゴシック" pitchFamily="32" charset="-128"/>
            </a:endParaRPr>
          </a:p>
          <a:p>
            <a:pPr marL="438150" lvl="1" indent="-319088"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32" charset="2"/>
              <a:buChar char=""/>
            </a:pPr>
            <a:r>
              <a:rPr lang="en-US" dirty="0" smtClean="0">
                <a:ea typeface="ＭＳ Ｐゴシック" pitchFamily="32" charset="-128"/>
              </a:rPr>
              <a:t>254 TB network capacity (and growing)</a:t>
            </a:r>
          </a:p>
          <a:p>
            <a:pPr marL="438150" lvl="1" indent="-319088"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32" charset="2"/>
              <a:buChar char=""/>
            </a:pPr>
            <a:r>
              <a:rPr lang="en-US" dirty="0" smtClean="0">
                <a:ea typeface="ＭＳ Ｐゴシック" pitchFamily="32" charset="-128"/>
              </a:rPr>
              <a:t>Compliant as a Trustworthy Digital Repository (2009 TRAC audit available on our site) </a:t>
            </a:r>
          </a:p>
          <a:p>
            <a:pPr marL="438150" lvl="1" indent="-319088"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32" charset="2"/>
              <a:buChar char=""/>
            </a:pPr>
            <a:endParaRPr lang="en-US" dirty="0" smtClean="0">
              <a:ea typeface="ＭＳ Ｐゴシック" pitchFamily="32" charset="-128"/>
            </a:endParaRPr>
          </a:p>
          <a:p>
            <a:endParaRPr lang="en-US" dirty="0" smtClean="0">
              <a:ea typeface="ＭＳ Ｐゴシック" pitchFamily="32" charset="-128"/>
            </a:endParaRPr>
          </a:p>
        </p:txBody>
      </p:sp>
      <p:sp>
        <p:nvSpPr>
          <p:cNvPr id="13316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MetaArchive Founding Principles</a:t>
            </a:r>
            <a:endParaRPr lang="en-US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1. Cultural memory organizations must </a:t>
            </a:r>
            <a:r>
              <a:rPr lang="en-US" dirty="0" smtClean="0">
                <a:ea typeface="ＭＳ Ｐゴシック" pitchFamily="32" charset="-128"/>
              </a:rPr>
              <a:t>continue to evolve to maintain </a:t>
            </a:r>
            <a:r>
              <a:rPr lang="en-US" dirty="0" smtClean="0">
                <a:ea typeface="ＭＳ Ｐゴシック" pitchFamily="32" charset="-128"/>
              </a:rPr>
              <a:t>their historical role as cultural stewards</a:t>
            </a:r>
          </a:p>
          <a:p>
            <a:pPr lvl="1"/>
            <a:r>
              <a:rPr lang="en-US" sz="2400" dirty="0" smtClean="0">
                <a:ea typeface="ＭＳ Ｐゴシック" pitchFamily="32" charset="-128"/>
              </a:rPr>
              <a:t>Preservation of digital assets as corollary to preserving physical ones</a:t>
            </a:r>
          </a:p>
          <a:p>
            <a:pPr lvl="1"/>
            <a:r>
              <a:rPr lang="en-US" sz="2400" dirty="0" smtClean="0">
                <a:ea typeface="ＭＳ Ｐゴシック" pitchFamily="32" charset="-128"/>
              </a:rPr>
              <a:t>Importance of building in </a:t>
            </a:r>
            <a:r>
              <a:rPr lang="en-US" sz="2400" dirty="0" smtClean="0">
                <a:ea typeface="ＭＳ Ｐゴシック" pitchFamily="32" charset="-128"/>
              </a:rPr>
              <a:t>house expertise and knowledge</a:t>
            </a:r>
          </a:p>
          <a:p>
            <a:pPr lvl="1"/>
            <a:r>
              <a:rPr lang="en-US" sz="2400" dirty="0" smtClean="0">
                <a:ea typeface="ＭＳ Ｐゴシック" pitchFamily="32" charset="-128"/>
              </a:rPr>
              <a:t>Value </a:t>
            </a:r>
            <a:r>
              <a:rPr lang="en-US" sz="2400" dirty="0" smtClean="0">
                <a:ea typeface="ＭＳ Ｐゴシック" pitchFamily="32" charset="-128"/>
              </a:rPr>
              <a:t>contributed by curators, librarians, </a:t>
            </a:r>
            <a:r>
              <a:rPr lang="en-US" sz="2400" dirty="0" smtClean="0">
                <a:ea typeface="ＭＳ Ｐゴシック" pitchFamily="32" charset="-128"/>
              </a:rPr>
              <a:t>and </a:t>
            </a:r>
            <a:r>
              <a:rPr lang="en-US" sz="2400" dirty="0" smtClean="0">
                <a:ea typeface="ＭＳ Ｐゴシック" pitchFamily="32" charset="-128"/>
              </a:rPr>
              <a:t>archivists to the digital preservation field</a:t>
            </a:r>
            <a:endParaRPr lang="en-US" sz="2400" dirty="0" smtClean="0">
              <a:ea typeface="ＭＳ Ｐゴシック" pitchFamily="32" charset="-128"/>
            </a:endParaRPr>
          </a:p>
          <a:p>
            <a:endParaRPr lang="en-US" dirty="0" smtClean="0">
              <a:ea typeface="ＭＳ Ｐゴシック" pitchFamily="32" charset="-128"/>
            </a:endParaRPr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MetaArchive Founding Principles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2. </a:t>
            </a:r>
            <a:r>
              <a:rPr lang="en-US" dirty="0" smtClean="0">
                <a:ea typeface="ＭＳ Ｐゴシック" pitchFamily="32" charset="-128"/>
              </a:rPr>
              <a:t>Importance of </a:t>
            </a:r>
            <a:r>
              <a:rPr lang="en-US" dirty="0" smtClean="0">
                <a:ea typeface="ＭＳ Ｐゴシック" pitchFamily="32" charset="-128"/>
              </a:rPr>
              <a:t>catalyzing and c</a:t>
            </a:r>
            <a:r>
              <a:rPr lang="en-US" dirty="0" smtClean="0">
                <a:ea typeface="ＭＳ Ｐゴシック" pitchFamily="32" charset="-128"/>
              </a:rPr>
              <a:t>apitalizing </a:t>
            </a:r>
            <a:r>
              <a:rPr lang="en-US" dirty="0" smtClean="0">
                <a:ea typeface="ＭＳ Ｐゴシック" pitchFamily="32" charset="-128"/>
              </a:rPr>
              <a:t>on cultural memory organizations’ proven preservation methodologies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Replication of content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Distribution of content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Partnering to keep costing affordable</a:t>
            </a: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MetaArchive Membership</a:t>
            </a:r>
            <a:endParaRPr lang="en-US" dirty="0"/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16388" name="TextBox 7"/>
          <p:cNvSpPr txBox="1">
            <a:spLocks noChangeArrowheads="1"/>
          </p:cNvSpPr>
          <p:nvPr/>
        </p:nvSpPr>
        <p:spPr bwMode="auto">
          <a:xfrm>
            <a:off x="304800" y="1524000"/>
            <a:ext cx="5367338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Current Members</a:t>
            </a:r>
          </a:p>
          <a:p>
            <a:r>
              <a:rPr lang="en-US" sz="1400"/>
              <a:t>Auburn University</a:t>
            </a:r>
          </a:p>
          <a:p>
            <a:r>
              <a:rPr lang="en-US" sz="1400"/>
              <a:t>Boston College</a:t>
            </a:r>
          </a:p>
          <a:p>
            <a:r>
              <a:rPr lang="en-US" sz="1400"/>
              <a:t>Clemson University</a:t>
            </a:r>
          </a:p>
          <a:p>
            <a:r>
              <a:rPr lang="en-US" sz="1400"/>
              <a:t>Florida State University</a:t>
            </a:r>
          </a:p>
          <a:p>
            <a:r>
              <a:rPr lang="en-US" sz="1400"/>
              <a:t>Folger Shakespeare Library</a:t>
            </a:r>
          </a:p>
          <a:p>
            <a:r>
              <a:rPr lang="en-US" sz="1400"/>
              <a:t>Georgia Tech</a:t>
            </a:r>
          </a:p>
          <a:p>
            <a:r>
              <a:rPr lang="en-US" sz="1400"/>
              <a:t>Indiana State University</a:t>
            </a:r>
          </a:p>
          <a:p>
            <a:r>
              <a:rPr lang="en-US" sz="1400"/>
              <a:t>Library of Congress</a:t>
            </a:r>
          </a:p>
          <a:p>
            <a:r>
              <a:rPr lang="en-US" sz="1400"/>
              <a:t>Penn State University</a:t>
            </a:r>
          </a:p>
          <a:p>
            <a:r>
              <a:rPr lang="en-US" sz="1400"/>
              <a:t>PUC Rio de Janeiro</a:t>
            </a:r>
          </a:p>
          <a:p>
            <a:r>
              <a:rPr lang="en-US" sz="1400"/>
              <a:t>Rice University</a:t>
            </a:r>
          </a:p>
          <a:p>
            <a:r>
              <a:rPr lang="en-US" sz="1400"/>
              <a:t>University of Hull</a:t>
            </a:r>
          </a:p>
          <a:p>
            <a:r>
              <a:rPr lang="en-US" sz="1400"/>
              <a:t>University of Louisville</a:t>
            </a:r>
          </a:p>
          <a:p>
            <a:r>
              <a:rPr lang="en-US" sz="1400"/>
              <a:t>University of North Texas</a:t>
            </a:r>
          </a:p>
          <a:p>
            <a:r>
              <a:rPr lang="en-US" sz="1400"/>
              <a:t>University of South Carolina</a:t>
            </a:r>
          </a:p>
          <a:p>
            <a:r>
              <a:rPr lang="en-US" sz="1400"/>
              <a:t>Virginia Tech</a:t>
            </a:r>
          </a:p>
          <a:p>
            <a:endParaRPr lang="en-US"/>
          </a:p>
          <a:p>
            <a:r>
              <a:rPr lang="en-US" b="1"/>
              <a:t>Current Affiliates</a:t>
            </a:r>
          </a:p>
          <a:p>
            <a:r>
              <a:rPr lang="en-US" sz="1400"/>
              <a:t>NDLTD</a:t>
            </a:r>
          </a:p>
          <a:p>
            <a:r>
              <a:rPr lang="en-US" sz="1400"/>
              <a:t>SDSC Chronopolis</a:t>
            </a:r>
            <a:endParaRPr lang="en-US"/>
          </a:p>
          <a:p>
            <a:r>
              <a:rPr lang="en-US" b="1"/>
              <a:t>                             </a:t>
            </a:r>
          </a:p>
        </p:txBody>
      </p:sp>
      <p:pic>
        <p:nvPicPr>
          <p:cNvPr id="16389" name="Picture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2888" y="1752600"/>
            <a:ext cx="57181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8388" y="4876800"/>
            <a:ext cx="157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1"/>
          <p:cNvPicPr>
            <a:picLocks noChangeAspect="1"/>
          </p:cNvPicPr>
          <p:nvPr/>
        </p:nvPicPr>
        <p:blipFill>
          <a:blip r:embed="rId4" cstate="print"/>
          <a:srcRect l="39037"/>
          <a:stretch>
            <a:fillRect/>
          </a:stretch>
        </p:blipFill>
        <p:spPr bwMode="auto">
          <a:xfrm>
            <a:off x="8001000" y="2590800"/>
            <a:ext cx="114300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Chronopolis Basic Facts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700" dirty="0" smtClean="0">
                <a:ea typeface="ＭＳ Ｐゴシック" pitchFamily="32" charset="-128"/>
              </a:rPr>
              <a:t>Three node federated data grid at UCSD/SDSC, NCAR and UMIACS with capacity for up to 100 TB of data per node (300 TB total) </a:t>
            </a:r>
            <a:br>
              <a:rPr lang="en-US" sz="2700" dirty="0" smtClean="0">
                <a:ea typeface="ＭＳ Ｐゴシック" pitchFamily="32" charset="-128"/>
              </a:rPr>
            </a:br>
            <a:endParaRPr lang="en-US" sz="2700" dirty="0" smtClean="0">
              <a:ea typeface="ＭＳ Ｐゴシック" pitchFamily="32" charset="-128"/>
            </a:endParaRPr>
          </a:p>
          <a:p>
            <a:pPr>
              <a:lnSpc>
                <a:spcPct val="80000"/>
              </a:lnSpc>
            </a:pPr>
            <a:r>
              <a:rPr lang="en-US" sz="2700" dirty="0" smtClean="0">
                <a:ea typeface="ＭＳ Ｐゴシック" pitchFamily="32" charset="-128"/>
              </a:rPr>
              <a:t>Using the Storage Resource Broker (SRB) for data management (moving to iRODS)</a:t>
            </a:r>
          </a:p>
          <a:p>
            <a:pPr>
              <a:lnSpc>
                <a:spcPct val="80000"/>
              </a:lnSpc>
            </a:pPr>
            <a:endParaRPr lang="en-US" sz="2700" dirty="0" smtClean="0">
              <a:ea typeface="ＭＳ Ｐゴシック" pitchFamily="32" charset="-128"/>
            </a:endParaRPr>
          </a:p>
          <a:p>
            <a:pPr>
              <a:lnSpc>
                <a:spcPct val="80000"/>
              </a:lnSpc>
            </a:pPr>
            <a:r>
              <a:rPr lang="en-US" sz="2700" dirty="0" smtClean="0">
                <a:ea typeface="ＭＳ Ｐゴシック" pitchFamily="32" charset="-128"/>
              </a:rPr>
              <a:t>Using BagIt file packaging format and SRB tools to ingest and transfer data</a:t>
            </a:r>
          </a:p>
          <a:p>
            <a:pPr>
              <a:lnSpc>
                <a:spcPct val="80000"/>
              </a:lnSpc>
            </a:pPr>
            <a:endParaRPr lang="en-US" sz="2700" dirty="0" smtClean="0">
              <a:ea typeface="ＭＳ Ｐゴシック" pitchFamily="32" charset="-128"/>
            </a:endParaRPr>
          </a:p>
          <a:p>
            <a:pPr>
              <a:lnSpc>
                <a:spcPct val="80000"/>
              </a:lnSpc>
            </a:pPr>
            <a:r>
              <a:rPr lang="en-US" sz="2700" dirty="0" smtClean="0">
                <a:ea typeface="ＭＳ Ｐゴシック" pitchFamily="32" charset="-128"/>
              </a:rPr>
              <a:t>Using Auditing Control Environment (ACE) for integrity checking</a:t>
            </a:r>
          </a:p>
          <a:p>
            <a:pPr>
              <a:lnSpc>
                <a:spcPct val="80000"/>
              </a:lnSpc>
              <a:buFont typeface="Wingdings 2" pitchFamily="32" charset="2"/>
              <a:buNone/>
            </a:pPr>
            <a:endParaRPr lang="en-US" sz="2700" dirty="0" smtClean="0">
              <a:ea typeface="ＭＳ Ｐゴシック" pitchFamily="32" charset="-128"/>
            </a:endParaRPr>
          </a:p>
        </p:txBody>
      </p:sp>
      <p:sp>
        <p:nvSpPr>
          <p:cNvPr id="17412" name="Footer Placeholder 7"/>
          <p:cNvSpPr>
            <a:spLocks noGrp="1"/>
          </p:cNvSpPr>
          <p:nvPr>
            <p:ph type="ftr" sz="quarter" idx="10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1200" smtClean="0"/>
              <a:t>Skinner, Halbert, &amp; Minor - NDIIPP Partners Meeting 2010</a:t>
            </a:r>
            <a:endParaRPr lang="en-US"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868362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Arial" pitchFamily="-65" charset="0"/>
              </a:rPr>
              <a:t>Current Chronopolis</a:t>
            </a:r>
            <a:r>
              <a:rPr lang="en-US" dirty="0" smtClean="0">
                <a:cs typeface="Arial" pitchFamily="-65" charset="0"/>
              </a:rPr>
              <a:t> collections</a:t>
            </a:r>
            <a:endParaRPr lang="en-US" dirty="0">
              <a:cs typeface="Arial" pitchFamily="-65" charset="0"/>
            </a:endParaRPr>
          </a:p>
        </p:txBody>
      </p:sp>
      <p:grpSp>
        <p:nvGrpSpPr>
          <p:cNvPr id="18436" name="Group 17"/>
          <p:cNvGrpSpPr>
            <a:grpSpLocks/>
          </p:cNvGrpSpPr>
          <p:nvPr/>
        </p:nvGrpSpPr>
        <p:grpSpPr bwMode="auto">
          <a:xfrm>
            <a:off x="3886200" y="1524000"/>
            <a:ext cx="4876800" cy="3962400"/>
            <a:chOff x="4191000" y="533400"/>
            <a:chExt cx="4419600" cy="3283721"/>
          </a:xfrm>
        </p:grpSpPr>
        <p:pic>
          <p:nvPicPr>
            <p:cNvPr id="1843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91000" y="533400"/>
              <a:ext cx="4419600" cy="3283721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8440" name="TextBox 14"/>
            <p:cNvSpPr txBox="1">
              <a:spLocks noChangeArrowheads="1"/>
            </p:cNvSpPr>
            <p:nvPr/>
          </p:nvSpPr>
          <p:spPr bwMode="auto">
            <a:xfrm>
              <a:off x="4648200" y="609600"/>
              <a:ext cx="2667000" cy="280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solidFill>
                    <a:srgbClr val="FF0000"/>
                  </a:solidFill>
                  <a:latin typeface="Corbel" pitchFamily="32" charset="0"/>
                </a:rPr>
                <a:t>Spring 2010</a:t>
              </a:r>
            </a:p>
          </p:txBody>
        </p:sp>
      </p:grpSp>
      <p:sp>
        <p:nvSpPr>
          <p:cNvPr id="18437" name="Content Placeholder 2"/>
          <p:cNvSpPr txBox="1">
            <a:spLocks/>
          </p:cNvSpPr>
          <p:nvPr/>
        </p:nvSpPr>
        <p:spPr bwMode="auto">
          <a:xfrm>
            <a:off x="228600" y="1524000"/>
            <a:ext cx="358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1200"/>
              </a:spcBef>
            </a:pPr>
            <a:r>
              <a:rPr lang="en-US" b="1">
                <a:solidFill>
                  <a:srgbClr val="000000"/>
                </a:solidFill>
                <a:cs typeface="Arial" charset="0"/>
              </a:rPr>
              <a:t>Data Providers:</a:t>
            </a: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cs typeface="Arial" charset="0"/>
              </a:rPr>
              <a:t>Inter-university Consortium of Political and Social Research </a:t>
            </a:r>
            <a:r>
              <a:rPr lang="en-US" sz="1600">
                <a:cs typeface="Arial" charset="0"/>
              </a:rPr>
              <a:t>–</a:t>
            </a:r>
            <a:br>
              <a:rPr lang="en-US" sz="1600">
                <a:cs typeface="Arial" charset="0"/>
              </a:rPr>
            </a:br>
            <a:r>
              <a:rPr lang="en-US" sz="1400">
                <a:cs typeface="Arial" charset="0"/>
              </a:rPr>
              <a:t>preservation copy of collections including 40 years of social science data and Census</a:t>
            </a:r>
            <a:endParaRPr lang="en-US" sz="1600">
              <a:cs typeface="Arial" charset="0"/>
            </a:endParaRP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cs typeface="Arial" charset="0"/>
              </a:rPr>
              <a:t>California Digital Library </a:t>
            </a:r>
            <a:r>
              <a:rPr lang="en-US" sz="1600">
                <a:cs typeface="Arial" charset="0"/>
              </a:rPr>
              <a:t>–</a:t>
            </a:r>
            <a:br>
              <a:rPr lang="en-US" sz="1600">
                <a:cs typeface="Arial" charset="0"/>
              </a:rPr>
            </a:br>
            <a:r>
              <a:rPr lang="en-US" sz="1400">
                <a:cs typeface="Arial" charset="0"/>
              </a:rPr>
              <a:t>political and government web crawls, Web-at-risk collection</a:t>
            </a:r>
            <a:endParaRPr lang="en-US" sz="1600">
              <a:cs typeface="Arial" charset="0"/>
            </a:endParaRP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cs typeface="Arial" charset="0"/>
              </a:rPr>
              <a:t>SIO Explorer </a:t>
            </a:r>
            <a:r>
              <a:rPr lang="en-US" sz="1600">
                <a:cs typeface="Arial" charset="0"/>
              </a:rPr>
              <a:t>– </a:t>
            </a:r>
            <a:br>
              <a:rPr lang="en-US" sz="1600">
                <a:cs typeface="Arial" charset="0"/>
              </a:rPr>
            </a:br>
            <a:r>
              <a:rPr lang="en-US" sz="1400">
                <a:cs typeface="Arial" charset="0"/>
              </a:rPr>
              <a:t>data from 50 years of research voyages</a:t>
            </a:r>
            <a:endParaRPr lang="en-US" sz="1600">
              <a:cs typeface="Arial" charset="0"/>
            </a:endParaRP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cs typeface="Arial" charset="0"/>
              </a:rPr>
              <a:t>NCSU Libraries  </a:t>
            </a:r>
            <a:r>
              <a:rPr lang="en-US" sz="1600">
                <a:cs typeface="Arial" charset="0"/>
              </a:rPr>
              <a:t>-- </a:t>
            </a:r>
            <a:br>
              <a:rPr lang="en-US" sz="1600">
                <a:cs typeface="Arial" charset="0"/>
              </a:rPr>
            </a:br>
            <a:r>
              <a:rPr lang="en-US" sz="1400">
                <a:cs typeface="Arial" charset="0"/>
              </a:rPr>
              <a:t>state and local geospatial data</a:t>
            </a:r>
            <a:endParaRPr lang="en-US" sz="1600">
              <a:cs typeface="Arial" charset="0"/>
            </a:endParaRPr>
          </a:p>
        </p:txBody>
      </p:sp>
      <p:sp>
        <p:nvSpPr>
          <p:cNvPr id="18438" name="Rectangle 6"/>
          <p:cNvSpPr>
            <a:spLocks/>
          </p:cNvSpPr>
          <p:nvPr/>
        </p:nvSpPr>
        <p:spPr bwMode="auto">
          <a:xfrm>
            <a:off x="5707063" y="5334000"/>
            <a:ext cx="320833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2000">
                <a:latin typeface="Corbel" pitchFamily="32" charset="0"/>
                <a:hlinkClick r:id="rId4"/>
              </a:rPr>
              <a:t>http://chronopolis.sdsc.edu</a:t>
            </a:r>
            <a:endParaRPr lang="en-US" sz="2000">
              <a:latin typeface="Corbel" pitchFamily="32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676400" y="6400800"/>
            <a:ext cx="4572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435" name="Group 11"/>
          <p:cNvGrpSpPr>
            <a:grpSpLocks/>
          </p:cNvGrpSpPr>
          <p:nvPr/>
        </p:nvGrpSpPr>
        <p:grpSpPr bwMode="auto">
          <a:xfrm>
            <a:off x="609600" y="5678488"/>
            <a:ext cx="4724400" cy="844550"/>
            <a:chOff x="4114800" y="5105400"/>
            <a:chExt cx="4724400" cy="842963"/>
          </a:xfrm>
        </p:grpSpPr>
        <p:pic>
          <p:nvPicPr>
            <p:cNvPr id="18441" name="Picture 8" descr="cd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53200" y="5181600"/>
              <a:ext cx="8382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2" name="Picture 2" descr="part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14800" y="5105400"/>
              <a:ext cx="838200" cy="842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3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72400" y="5257800"/>
              <a:ext cx="1066800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4" name="Picture 9" descr="icpsr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57800" y="5638800"/>
              <a:ext cx="10668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Tm="12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TRAC certification for Chronopolis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Being conducted by CRL</a:t>
            </a:r>
          </a:p>
          <a:p>
            <a:r>
              <a:rPr lang="en-US" dirty="0" smtClean="0"/>
              <a:t>Doing self-assessment section now</a:t>
            </a:r>
          </a:p>
          <a:p>
            <a:r>
              <a:rPr lang="en-US" dirty="0" smtClean="0"/>
              <a:t>Finishing in early 2011</a:t>
            </a:r>
          </a:p>
          <a:p>
            <a:r>
              <a:rPr lang="en-US" dirty="0" smtClean="0"/>
              <a:t>Really diving back into OAIS</a:t>
            </a:r>
          </a:p>
          <a:p>
            <a:endParaRPr lang="en-US" dirty="0" smtClean="0"/>
          </a:p>
          <a:p>
            <a:r>
              <a:rPr lang="en-US" dirty="0" smtClean="0"/>
              <a:t>Section 6 “Archive Interoperability”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Distributed Digital Preservation Strengths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r>
              <a:rPr lang="en-US" smtClean="0">
                <a:ea typeface="ＭＳ Ｐゴシック" pitchFamily="32" charset="-128"/>
              </a:rPr>
              <a:t>Replicated copies stored in geographically diverse locations have a better chance of survival</a:t>
            </a:r>
          </a:p>
          <a:p>
            <a:r>
              <a:rPr lang="en-US" smtClean="0">
                <a:ea typeface="ＭＳ Ｐゴシック" pitchFamily="32" charset="-128"/>
              </a:rPr>
              <a:t>Can embed preservation infrastructure and knowledge in cultural memory organizations</a:t>
            </a:r>
          </a:p>
          <a:p>
            <a:r>
              <a:rPr lang="en-US" smtClean="0">
                <a:ea typeface="ＭＳ Ｐゴシック" pitchFamily="32" charset="-128"/>
              </a:rPr>
              <a:t>Can enable multiple instances to be monitored separately (lessens human error and malicious behavior possibilities)</a:t>
            </a:r>
          </a:p>
          <a:p>
            <a:r>
              <a:rPr lang="en-US" smtClean="0">
                <a:ea typeface="ＭＳ Ｐゴシック" pitchFamily="32" charset="-128"/>
              </a:rPr>
              <a:t>Emphasizes collaboration and trust</a:t>
            </a:r>
          </a:p>
          <a:p>
            <a:endParaRPr lang="en-US" smtClean="0">
              <a:ea typeface="ＭＳ Ｐゴシック" pitchFamily="32" charset="-128"/>
            </a:endParaRPr>
          </a:p>
        </p:txBody>
      </p:sp>
      <p:sp>
        <p:nvSpPr>
          <p:cNvPr id="19460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OAIS Reference Model</a:t>
            </a:r>
            <a:endParaRPr lang="en-US" dirty="0"/>
          </a:p>
        </p:txBody>
      </p:sp>
      <p:sp>
        <p:nvSpPr>
          <p:cNvPr id="23555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0"/>
            <a:ext cx="68961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OAIS Section 6 Headings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Technical Levels of Interaction Between OAIS Archives</a:t>
            </a:r>
          </a:p>
          <a:p>
            <a:pPr lvl="1"/>
            <a:r>
              <a:rPr lang="en-US" dirty="0" smtClean="0"/>
              <a:t>Independent Archives</a:t>
            </a:r>
          </a:p>
          <a:p>
            <a:pPr lvl="1"/>
            <a:r>
              <a:rPr lang="en-US" dirty="0" smtClean="0"/>
              <a:t>Cooperating Archives</a:t>
            </a:r>
          </a:p>
          <a:p>
            <a:pPr lvl="1"/>
            <a:r>
              <a:rPr lang="en-US" dirty="0" smtClean="0"/>
              <a:t>Federated Archives</a:t>
            </a:r>
          </a:p>
          <a:p>
            <a:pPr lvl="1"/>
            <a:r>
              <a:rPr lang="en-US" dirty="0" smtClean="0"/>
              <a:t>Archives with Shared Functional Areas</a:t>
            </a:r>
          </a:p>
          <a:p>
            <a:r>
              <a:rPr lang="en-US" dirty="0" smtClean="0"/>
              <a:t>Management Issues with Federated Archives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OAIS: Cooperating </a:t>
            </a:r>
            <a:r>
              <a:rPr lang="en-US" dirty="0" smtClean="0"/>
              <a:t>Archives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B3725-1E71-4D64-9C5A-55605638292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28800"/>
            <a:ext cx="6786562" cy="1906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86200"/>
            <a:ext cx="667716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OAIS: Federated </a:t>
            </a:r>
            <a:r>
              <a:rPr lang="en-US" dirty="0" smtClean="0"/>
              <a:t>Archives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B3725-1E71-4D64-9C5A-55605638292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5162550" cy="482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OAIS: </a:t>
            </a:r>
            <a:r>
              <a:rPr lang="en-US" dirty="0" smtClean="0"/>
              <a:t> Archives </a:t>
            </a:r>
            <a:r>
              <a:rPr lang="en-US" dirty="0" smtClean="0"/>
              <a:t>with Shared Functions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B3725-1E71-4D64-9C5A-55605638292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509" y="1752600"/>
            <a:ext cx="798869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OAIS on “Autonomy Issues”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“The </a:t>
            </a:r>
            <a:r>
              <a:rPr lang="en-US" sz="2400" dirty="0" smtClean="0"/>
              <a:t>above examples show that the OAIS model is consistent with federation to </a:t>
            </a:r>
            <a:r>
              <a:rPr lang="en-US" sz="2400" dirty="0" smtClean="0"/>
              <a:t>accomplish specific </a:t>
            </a:r>
            <a:r>
              <a:rPr lang="en-US" sz="2400" dirty="0" smtClean="0"/>
              <a:t>objectives. </a:t>
            </a:r>
            <a:endParaRPr lang="en-US" sz="2400" dirty="0" smtClean="0"/>
          </a:p>
          <a:p>
            <a:r>
              <a:rPr lang="en-US" sz="2400" dirty="0" smtClean="0"/>
              <a:t>However</a:t>
            </a:r>
            <a:r>
              <a:rPr lang="en-US" sz="2400" dirty="0" smtClean="0"/>
              <a:t>, it should also be considered that some of these </a:t>
            </a:r>
            <a:r>
              <a:rPr lang="en-US" sz="2400" dirty="0" smtClean="0"/>
              <a:t>objectives might </a:t>
            </a:r>
            <a:r>
              <a:rPr lang="en-US" sz="2400" dirty="0" smtClean="0"/>
              <a:t>be accomplished through </a:t>
            </a:r>
            <a:r>
              <a:rPr lang="en-US" sz="2400" b="1" i="1" dirty="0" smtClean="0"/>
              <a:t>voluntary action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 smtClean="0"/>
              <a:t>is an important dimension in </a:t>
            </a:r>
            <a:r>
              <a:rPr lang="en-US" sz="2400" dirty="0" smtClean="0"/>
              <a:t>the association </a:t>
            </a:r>
            <a:r>
              <a:rPr lang="en-US" sz="2400" dirty="0" smtClean="0"/>
              <a:t>of systems, including archives, because it establishes the </a:t>
            </a:r>
            <a:r>
              <a:rPr lang="en-US" sz="2400" b="1" i="1" dirty="0" smtClean="0"/>
              <a:t>degree of autonomy </a:t>
            </a:r>
            <a:r>
              <a:rPr lang="en-US" sz="2400" b="1" i="1" dirty="0" smtClean="0"/>
              <a:t>for each </a:t>
            </a:r>
            <a:r>
              <a:rPr lang="en-US" sz="2400" b="1" i="1" dirty="0" smtClean="0"/>
              <a:t>system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At </a:t>
            </a:r>
            <a:r>
              <a:rPr lang="en-US" sz="2400" dirty="0" smtClean="0"/>
              <a:t>the heart of the autonomy issue is the </a:t>
            </a:r>
            <a:r>
              <a:rPr lang="en-US" sz="2400" b="1" i="1" dirty="0" smtClean="0"/>
              <a:t>ease with which an association </a:t>
            </a:r>
            <a:r>
              <a:rPr lang="en-US" sz="2400" b="1" i="1" dirty="0" smtClean="0"/>
              <a:t>may be </a:t>
            </a:r>
            <a:r>
              <a:rPr lang="en-US" sz="2400" b="1" i="1" dirty="0" smtClean="0"/>
              <a:t>altered by one of the participants</a:t>
            </a:r>
            <a:r>
              <a:rPr lang="en-US" sz="2400" dirty="0" smtClean="0"/>
              <a:t>.”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Skinner, Halbert, &amp; Minor - NDIIPP Partners Meeting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OAIS on Autonomy Issues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6262" indent="-457200">
              <a:buClrTx/>
              <a:buFont typeface="+mj-lt"/>
              <a:buAutoNum type="arabicPeriod"/>
            </a:pPr>
            <a:r>
              <a:rPr lang="en-US" sz="2600" b="1" dirty="0" smtClean="0"/>
              <a:t>No </a:t>
            </a:r>
            <a:r>
              <a:rPr lang="en-US" sz="2600" b="1" dirty="0" smtClean="0"/>
              <a:t>interactions and therefore no </a:t>
            </a:r>
            <a:r>
              <a:rPr lang="en-US" sz="2600" b="1" dirty="0" smtClean="0"/>
              <a:t>association </a:t>
            </a:r>
            <a:r>
              <a:rPr lang="en-US" sz="2600" dirty="0" smtClean="0"/>
              <a:t>(complete autonomy, no linkages)</a:t>
            </a:r>
          </a:p>
          <a:p>
            <a:pPr marL="576262" indent="-457200">
              <a:buClrTx/>
              <a:buFont typeface="+mj-lt"/>
              <a:buAutoNum type="arabicPeriod"/>
            </a:pPr>
            <a:r>
              <a:rPr lang="en-US" sz="2600" b="1" dirty="0" smtClean="0"/>
              <a:t>Associations </a:t>
            </a:r>
            <a:r>
              <a:rPr lang="en-US" sz="2600" b="1" dirty="0" smtClean="0"/>
              <a:t>that maintain an association member’s </a:t>
            </a:r>
            <a:r>
              <a:rPr lang="en-US" sz="2600" b="1" dirty="0" smtClean="0"/>
              <a:t>autonomy</a:t>
            </a:r>
            <a:r>
              <a:rPr lang="en-US" sz="2600" dirty="0" smtClean="0"/>
              <a:t> (voluntary participation, members can withdraw at will without penalty, ex. Internet sites)</a:t>
            </a:r>
          </a:p>
          <a:p>
            <a:pPr marL="576262" indent="-457200">
              <a:buClrTx/>
              <a:buFont typeface="+mj-lt"/>
              <a:buAutoNum type="arabicPeriod"/>
            </a:pPr>
            <a:r>
              <a:rPr lang="en-US" sz="2600" b="1" dirty="0" smtClean="0"/>
              <a:t>Associations </a:t>
            </a:r>
            <a:r>
              <a:rPr lang="en-US" sz="2600" b="1" dirty="0" smtClean="0"/>
              <a:t>that bind an association member by </a:t>
            </a:r>
            <a:r>
              <a:rPr lang="en-US" sz="2600" b="1" dirty="0" smtClean="0"/>
              <a:t>contract</a:t>
            </a:r>
            <a:r>
              <a:rPr lang="en-US" sz="2600" dirty="0" smtClean="0"/>
              <a:t>  (“The </a:t>
            </a:r>
            <a:r>
              <a:rPr lang="en-US" sz="2600" dirty="0" smtClean="0"/>
              <a:t>amount </a:t>
            </a:r>
            <a:r>
              <a:rPr lang="en-US" sz="2600" dirty="0" smtClean="0"/>
              <a:t>of autonomy </a:t>
            </a:r>
            <a:r>
              <a:rPr lang="en-US" sz="2600" dirty="0" smtClean="0"/>
              <a:t>retained depends on how difficult it is to negotiate the changes. </a:t>
            </a:r>
            <a:r>
              <a:rPr lang="en-US" sz="2600" dirty="0" smtClean="0"/>
              <a:t>The difficulty </a:t>
            </a:r>
            <a:r>
              <a:rPr lang="en-US" sz="2600" dirty="0" smtClean="0"/>
              <a:t>may rise as more entities become a party to the contract</a:t>
            </a:r>
            <a:r>
              <a:rPr lang="en-US" sz="2600" dirty="0" smtClean="0"/>
              <a:t>.”)</a:t>
            </a:r>
            <a:endParaRPr lang="en-US" sz="2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200">
                <a:latin typeface="Times New Roman" pitchFamily="32" charset="0"/>
              </a:rPr>
              <a:t> </a:t>
            </a:r>
            <a:fld id="{2D7E9F02-3662-41BD-85DC-3DA9B5C55F94}" type="slidenum">
              <a:rPr lang="en-US" sz="1200">
                <a:latin typeface="Times New Roman" pitchFamily="32" charset="0"/>
              </a:rPr>
              <a:pPr algn="r"/>
              <a:t>22</a:t>
            </a:fld>
            <a:r>
              <a:rPr lang="en-US" sz="1200">
                <a:latin typeface="Times New Roman" pitchFamily="32" charset="0"/>
              </a:rPr>
              <a:t> </a:t>
            </a: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143000" y="1514475"/>
            <a:ext cx="12192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1" name="AutoShape 4"/>
          <p:cNvSpPr>
            <a:spLocks noChangeArrowheads="1"/>
          </p:cNvSpPr>
          <p:nvPr/>
        </p:nvSpPr>
        <p:spPr bwMode="auto">
          <a:xfrm>
            <a:off x="228600" y="1066800"/>
            <a:ext cx="8534400" cy="914400"/>
          </a:xfrm>
          <a:prstGeom prst="parallelogram">
            <a:avLst>
              <a:gd name="adj" fmla="val 145012"/>
            </a:avLst>
          </a:prstGeom>
          <a:noFill/>
          <a:ln w="38100">
            <a:solidFill>
              <a:srgbClr val="003366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3581400" y="1285875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6096000" y="1362075"/>
            <a:ext cx="9906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7239000" y="1590675"/>
            <a:ext cx="228600" cy="762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7162800" y="1209675"/>
            <a:ext cx="228600" cy="762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4724400" y="1285875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4114800" y="1514475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1524000" y="1133475"/>
            <a:ext cx="914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514600" y="1590675"/>
            <a:ext cx="990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2514600" y="1209675"/>
            <a:ext cx="6858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5410200" y="1133475"/>
            <a:ext cx="7620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7848600" y="1143000"/>
            <a:ext cx="533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7543800" y="1362075"/>
            <a:ext cx="533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4" name="Text Box 17"/>
          <p:cNvSpPr txBox="1">
            <a:spLocks noChangeArrowheads="1"/>
          </p:cNvSpPr>
          <p:nvPr/>
        </p:nvSpPr>
        <p:spPr bwMode="auto">
          <a:xfrm>
            <a:off x="1295400" y="609600"/>
            <a:ext cx="3308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  <a:latin typeface="Arial Narrow" pitchFamily="32" charset="0"/>
              </a:rPr>
              <a:t>Committed Content Custodians</a:t>
            </a:r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1143000" y="3016250"/>
            <a:ext cx="12192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3581400" y="2787650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6096000" y="2863850"/>
            <a:ext cx="9906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3092450"/>
            <a:ext cx="228600" cy="762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162800" y="2711450"/>
            <a:ext cx="228600" cy="762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4724400" y="2787650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1" name="Oval 24"/>
          <p:cNvSpPr>
            <a:spLocks noChangeArrowheads="1"/>
          </p:cNvSpPr>
          <p:nvPr/>
        </p:nvSpPr>
        <p:spPr bwMode="auto">
          <a:xfrm>
            <a:off x="4114800" y="3016250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2" name="AutoShape 25"/>
          <p:cNvSpPr>
            <a:spLocks noChangeArrowheads="1"/>
          </p:cNvSpPr>
          <p:nvPr/>
        </p:nvSpPr>
        <p:spPr bwMode="auto">
          <a:xfrm>
            <a:off x="304800" y="2514600"/>
            <a:ext cx="8686800" cy="914400"/>
          </a:xfrm>
          <a:prstGeom prst="parallelogram">
            <a:avLst>
              <a:gd name="adj" fmla="val 146370"/>
            </a:avLst>
          </a:prstGeom>
          <a:noFill/>
          <a:ln w="38100">
            <a:solidFill>
              <a:srgbClr val="339966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6"/>
          <p:cNvSpPr>
            <a:spLocks noChangeArrowheads="1"/>
          </p:cNvSpPr>
          <p:nvPr/>
        </p:nvSpPr>
        <p:spPr bwMode="auto">
          <a:xfrm>
            <a:off x="2514600" y="3048000"/>
            <a:ext cx="990600" cy="228600"/>
          </a:xfrm>
          <a:prstGeom prst="ellipse">
            <a:avLst/>
          </a:prstGeom>
          <a:solidFill>
            <a:srgbClr val="000080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4" name="Oval 27"/>
          <p:cNvSpPr>
            <a:spLocks noChangeArrowheads="1"/>
          </p:cNvSpPr>
          <p:nvPr/>
        </p:nvSpPr>
        <p:spPr bwMode="auto">
          <a:xfrm>
            <a:off x="4953000" y="3092450"/>
            <a:ext cx="1143000" cy="152400"/>
          </a:xfrm>
          <a:prstGeom prst="ellipse">
            <a:avLst/>
          </a:prstGeom>
          <a:solidFill>
            <a:srgbClr val="FF0000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5" name="Oval 28"/>
          <p:cNvSpPr>
            <a:spLocks noChangeArrowheads="1"/>
          </p:cNvSpPr>
          <p:nvPr/>
        </p:nvSpPr>
        <p:spPr bwMode="auto">
          <a:xfrm>
            <a:off x="5410200" y="2635250"/>
            <a:ext cx="762000" cy="152400"/>
          </a:xfrm>
          <a:prstGeom prst="ellipse">
            <a:avLst/>
          </a:prstGeom>
          <a:solidFill>
            <a:srgbClr val="339966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6" name="Oval 29"/>
          <p:cNvSpPr>
            <a:spLocks noChangeArrowheads="1"/>
          </p:cNvSpPr>
          <p:nvPr/>
        </p:nvSpPr>
        <p:spPr bwMode="auto">
          <a:xfrm>
            <a:off x="8001000" y="2635250"/>
            <a:ext cx="533400" cy="152400"/>
          </a:xfrm>
          <a:prstGeom prst="ellipse">
            <a:avLst/>
          </a:prstGeom>
          <a:solidFill>
            <a:srgbClr val="339966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7" name="Oval 30"/>
          <p:cNvSpPr>
            <a:spLocks noChangeArrowheads="1"/>
          </p:cNvSpPr>
          <p:nvPr/>
        </p:nvSpPr>
        <p:spPr bwMode="auto">
          <a:xfrm>
            <a:off x="7543800" y="2863850"/>
            <a:ext cx="533400" cy="152400"/>
          </a:xfrm>
          <a:prstGeom prst="ellipse">
            <a:avLst/>
          </a:prstGeom>
          <a:solidFill>
            <a:srgbClr val="339966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8" name="Oval 31"/>
          <p:cNvSpPr>
            <a:spLocks noChangeArrowheads="1"/>
          </p:cNvSpPr>
          <p:nvPr/>
        </p:nvSpPr>
        <p:spPr bwMode="auto">
          <a:xfrm>
            <a:off x="1524000" y="2635250"/>
            <a:ext cx="914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09" name="Oval 32"/>
          <p:cNvSpPr>
            <a:spLocks noChangeArrowheads="1"/>
          </p:cNvSpPr>
          <p:nvPr/>
        </p:nvSpPr>
        <p:spPr bwMode="auto">
          <a:xfrm>
            <a:off x="2514600" y="2711450"/>
            <a:ext cx="6858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0" name="Text Box 33"/>
          <p:cNvSpPr txBox="1">
            <a:spLocks noChangeArrowheads="1"/>
          </p:cNvSpPr>
          <p:nvPr/>
        </p:nvSpPr>
        <p:spPr bwMode="auto">
          <a:xfrm>
            <a:off x="1295400" y="2057400"/>
            <a:ext cx="5295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  <a:latin typeface="Arial Narrow" pitchFamily="32" charset="0"/>
              </a:rPr>
              <a:t>Communities of Practice and Information Exchange</a:t>
            </a:r>
          </a:p>
        </p:txBody>
      </p:sp>
      <p:sp>
        <p:nvSpPr>
          <p:cNvPr id="24611" name="Oval 34"/>
          <p:cNvSpPr>
            <a:spLocks noChangeArrowheads="1"/>
          </p:cNvSpPr>
          <p:nvPr/>
        </p:nvSpPr>
        <p:spPr bwMode="auto">
          <a:xfrm>
            <a:off x="1143000" y="4267200"/>
            <a:ext cx="12192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2" name="Oval 35"/>
          <p:cNvSpPr>
            <a:spLocks noChangeArrowheads="1"/>
          </p:cNvSpPr>
          <p:nvPr/>
        </p:nvSpPr>
        <p:spPr bwMode="auto">
          <a:xfrm>
            <a:off x="3657600" y="40386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3" name="Oval 36"/>
          <p:cNvSpPr>
            <a:spLocks noChangeArrowheads="1"/>
          </p:cNvSpPr>
          <p:nvPr/>
        </p:nvSpPr>
        <p:spPr bwMode="auto">
          <a:xfrm>
            <a:off x="6096000" y="4191000"/>
            <a:ext cx="9906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4" name="Oval 37"/>
          <p:cNvSpPr>
            <a:spLocks noChangeArrowheads="1"/>
          </p:cNvSpPr>
          <p:nvPr/>
        </p:nvSpPr>
        <p:spPr bwMode="auto">
          <a:xfrm>
            <a:off x="7162800" y="4343400"/>
            <a:ext cx="2286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5" name="Oval 38"/>
          <p:cNvSpPr>
            <a:spLocks noChangeArrowheads="1"/>
          </p:cNvSpPr>
          <p:nvPr/>
        </p:nvSpPr>
        <p:spPr bwMode="auto">
          <a:xfrm>
            <a:off x="7086600" y="3962400"/>
            <a:ext cx="2286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6" name="Oval 39"/>
          <p:cNvSpPr>
            <a:spLocks noChangeArrowheads="1"/>
          </p:cNvSpPr>
          <p:nvPr/>
        </p:nvSpPr>
        <p:spPr bwMode="auto">
          <a:xfrm>
            <a:off x="4572000" y="40386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7" name="Oval 40"/>
          <p:cNvSpPr>
            <a:spLocks noChangeArrowheads="1"/>
          </p:cNvSpPr>
          <p:nvPr/>
        </p:nvSpPr>
        <p:spPr bwMode="auto">
          <a:xfrm>
            <a:off x="4114800" y="43434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18" name="AutoShape 41"/>
          <p:cNvSpPr>
            <a:spLocks noChangeArrowheads="1"/>
          </p:cNvSpPr>
          <p:nvPr/>
        </p:nvSpPr>
        <p:spPr bwMode="auto">
          <a:xfrm>
            <a:off x="304800" y="3810000"/>
            <a:ext cx="8610600" cy="838200"/>
          </a:xfrm>
          <a:prstGeom prst="parallelogram">
            <a:avLst>
              <a:gd name="adj" fmla="val 161272"/>
            </a:avLst>
          </a:prstGeom>
          <a:noFill/>
          <a:ln w="38100">
            <a:solidFill>
              <a:srgbClr val="0000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9" name="Oval 42"/>
          <p:cNvSpPr>
            <a:spLocks noChangeArrowheads="1"/>
          </p:cNvSpPr>
          <p:nvPr/>
        </p:nvSpPr>
        <p:spPr bwMode="auto">
          <a:xfrm>
            <a:off x="2590800" y="4267200"/>
            <a:ext cx="990600" cy="228600"/>
          </a:xfrm>
          <a:prstGeom prst="ellipse">
            <a:avLst/>
          </a:prstGeom>
          <a:solidFill>
            <a:srgbClr val="000080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0" name="Oval 43"/>
          <p:cNvSpPr>
            <a:spLocks noChangeArrowheads="1"/>
          </p:cNvSpPr>
          <p:nvPr/>
        </p:nvSpPr>
        <p:spPr bwMode="auto">
          <a:xfrm>
            <a:off x="2667000" y="3962400"/>
            <a:ext cx="685800" cy="152400"/>
          </a:xfrm>
          <a:prstGeom prst="ellipse">
            <a:avLst/>
          </a:prstGeom>
          <a:solidFill>
            <a:srgbClr val="000080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1" name="Oval 44"/>
          <p:cNvSpPr>
            <a:spLocks noChangeArrowheads="1"/>
          </p:cNvSpPr>
          <p:nvPr/>
        </p:nvSpPr>
        <p:spPr bwMode="auto">
          <a:xfrm>
            <a:off x="1524000" y="3962400"/>
            <a:ext cx="914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2" name="Oval 45"/>
          <p:cNvSpPr>
            <a:spLocks noChangeArrowheads="1"/>
          </p:cNvSpPr>
          <p:nvPr/>
        </p:nvSpPr>
        <p:spPr bwMode="auto">
          <a:xfrm>
            <a:off x="5410200" y="3962400"/>
            <a:ext cx="7620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3" name="Oval 46"/>
          <p:cNvSpPr>
            <a:spLocks noChangeArrowheads="1"/>
          </p:cNvSpPr>
          <p:nvPr/>
        </p:nvSpPr>
        <p:spPr bwMode="auto">
          <a:xfrm>
            <a:off x="7924800" y="3886200"/>
            <a:ext cx="533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4" name="Oval 47"/>
          <p:cNvSpPr>
            <a:spLocks noChangeArrowheads="1"/>
          </p:cNvSpPr>
          <p:nvPr/>
        </p:nvSpPr>
        <p:spPr bwMode="auto">
          <a:xfrm>
            <a:off x="7467600" y="4191000"/>
            <a:ext cx="533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/>
              <a:t>  </a:t>
            </a:r>
          </a:p>
        </p:txBody>
      </p:sp>
      <p:sp>
        <p:nvSpPr>
          <p:cNvPr id="24625" name="Text Box 48"/>
          <p:cNvSpPr txBox="1">
            <a:spLocks noChangeArrowheads="1"/>
          </p:cNvSpPr>
          <p:nvPr/>
        </p:nvSpPr>
        <p:spPr bwMode="auto">
          <a:xfrm>
            <a:off x="1295400" y="3429000"/>
            <a:ext cx="104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  <a:latin typeface="Arial Narrow" pitchFamily="32" charset="0"/>
              </a:rPr>
              <a:t>Services</a:t>
            </a:r>
          </a:p>
        </p:txBody>
      </p:sp>
      <p:sp>
        <p:nvSpPr>
          <p:cNvPr id="24626" name="Oval 49"/>
          <p:cNvSpPr>
            <a:spLocks noChangeArrowheads="1"/>
          </p:cNvSpPr>
          <p:nvPr/>
        </p:nvSpPr>
        <p:spPr bwMode="auto">
          <a:xfrm>
            <a:off x="1219200" y="5715000"/>
            <a:ext cx="12192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7" name="Oval 50"/>
          <p:cNvSpPr>
            <a:spLocks noChangeArrowheads="1"/>
          </p:cNvSpPr>
          <p:nvPr/>
        </p:nvSpPr>
        <p:spPr bwMode="auto">
          <a:xfrm>
            <a:off x="3581400" y="54102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8" name="Oval 51"/>
          <p:cNvSpPr>
            <a:spLocks noChangeArrowheads="1"/>
          </p:cNvSpPr>
          <p:nvPr/>
        </p:nvSpPr>
        <p:spPr bwMode="auto">
          <a:xfrm>
            <a:off x="7239000" y="5715000"/>
            <a:ext cx="2286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29" name="Oval 52"/>
          <p:cNvSpPr>
            <a:spLocks noChangeArrowheads="1"/>
          </p:cNvSpPr>
          <p:nvPr/>
        </p:nvSpPr>
        <p:spPr bwMode="auto">
          <a:xfrm>
            <a:off x="7086600" y="5334000"/>
            <a:ext cx="2286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0" name="Oval 53"/>
          <p:cNvSpPr>
            <a:spLocks noChangeArrowheads="1"/>
          </p:cNvSpPr>
          <p:nvPr/>
        </p:nvSpPr>
        <p:spPr bwMode="auto">
          <a:xfrm>
            <a:off x="4419600" y="54102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1" name="Oval 54"/>
          <p:cNvSpPr>
            <a:spLocks noChangeArrowheads="1"/>
          </p:cNvSpPr>
          <p:nvPr/>
        </p:nvSpPr>
        <p:spPr bwMode="auto">
          <a:xfrm>
            <a:off x="4038600" y="57912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2" name="AutoShape 55"/>
          <p:cNvSpPr>
            <a:spLocks noChangeArrowheads="1"/>
          </p:cNvSpPr>
          <p:nvPr/>
        </p:nvSpPr>
        <p:spPr bwMode="auto">
          <a:xfrm>
            <a:off x="304800" y="5181600"/>
            <a:ext cx="8610600" cy="914400"/>
          </a:xfrm>
          <a:prstGeom prst="parallelogram">
            <a:avLst>
              <a:gd name="adj" fmla="val 149184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3" name="Oval 56"/>
          <p:cNvSpPr>
            <a:spLocks noChangeArrowheads="1"/>
          </p:cNvSpPr>
          <p:nvPr/>
        </p:nvSpPr>
        <p:spPr bwMode="auto">
          <a:xfrm>
            <a:off x="6096000" y="5562600"/>
            <a:ext cx="990600" cy="2286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4" name="Oval 57"/>
          <p:cNvSpPr>
            <a:spLocks noChangeArrowheads="1"/>
          </p:cNvSpPr>
          <p:nvPr/>
        </p:nvSpPr>
        <p:spPr bwMode="auto">
          <a:xfrm>
            <a:off x="1524000" y="5334000"/>
            <a:ext cx="914400" cy="152400"/>
          </a:xfrm>
          <a:prstGeom prst="ellipse">
            <a:avLst/>
          </a:prstGeom>
          <a:solidFill>
            <a:srgbClr val="FF0000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5" name="Oval 58"/>
          <p:cNvSpPr>
            <a:spLocks noChangeArrowheads="1"/>
          </p:cNvSpPr>
          <p:nvPr/>
        </p:nvSpPr>
        <p:spPr bwMode="auto">
          <a:xfrm>
            <a:off x="4876800" y="5791200"/>
            <a:ext cx="1143000" cy="152400"/>
          </a:xfrm>
          <a:prstGeom prst="ellipse">
            <a:avLst/>
          </a:prstGeom>
          <a:solidFill>
            <a:srgbClr val="FF0000"/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6" name="Oval 59"/>
          <p:cNvSpPr>
            <a:spLocks noChangeArrowheads="1"/>
          </p:cNvSpPr>
          <p:nvPr/>
        </p:nvSpPr>
        <p:spPr bwMode="auto">
          <a:xfrm>
            <a:off x="2590800" y="5715000"/>
            <a:ext cx="990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7" name="Oval 60"/>
          <p:cNvSpPr>
            <a:spLocks noChangeArrowheads="1"/>
          </p:cNvSpPr>
          <p:nvPr/>
        </p:nvSpPr>
        <p:spPr bwMode="auto">
          <a:xfrm>
            <a:off x="2590800" y="5410200"/>
            <a:ext cx="6858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8" name="Oval 61"/>
          <p:cNvSpPr>
            <a:spLocks noChangeArrowheads="1"/>
          </p:cNvSpPr>
          <p:nvPr/>
        </p:nvSpPr>
        <p:spPr bwMode="auto">
          <a:xfrm>
            <a:off x="5410200" y="5410200"/>
            <a:ext cx="7620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39" name="Oval 62"/>
          <p:cNvSpPr>
            <a:spLocks noChangeArrowheads="1"/>
          </p:cNvSpPr>
          <p:nvPr/>
        </p:nvSpPr>
        <p:spPr bwMode="auto">
          <a:xfrm>
            <a:off x="7848600" y="5257800"/>
            <a:ext cx="6096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40" name="Oval 63"/>
          <p:cNvSpPr>
            <a:spLocks noChangeArrowheads="1"/>
          </p:cNvSpPr>
          <p:nvPr/>
        </p:nvSpPr>
        <p:spPr bwMode="auto">
          <a:xfrm>
            <a:off x="7543800" y="5486400"/>
            <a:ext cx="533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41" name="Text Box 64"/>
          <p:cNvSpPr txBox="1">
            <a:spLocks noChangeArrowheads="1"/>
          </p:cNvSpPr>
          <p:nvPr/>
        </p:nvSpPr>
        <p:spPr bwMode="auto">
          <a:xfrm>
            <a:off x="1295400" y="4724400"/>
            <a:ext cx="1939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  <a:latin typeface="Arial Narrow" pitchFamily="32" charset="0"/>
              </a:rPr>
              <a:t>Capacity Building</a:t>
            </a:r>
          </a:p>
        </p:txBody>
      </p:sp>
      <p:sp>
        <p:nvSpPr>
          <p:cNvPr id="85058" name="Text Box 65"/>
          <p:cNvSpPr txBox="1">
            <a:spLocks noChangeArrowheads="1"/>
          </p:cNvSpPr>
          <p:nvPr/>
        </p:nvSpPr>
        <p:spPr bwMode="auto">
          <a:xfrm>
            <a:off x="304800" y="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27" charset="-128"/>
              </a:rPr>
              <a:t>Roles in the Stewardship Network</a:t>
            </a:r>
          </a:p>
        </p:txBody>
      </p:sp>
      <p:sp>
        <p:nvSpPr>
          <p:cNvPr id="24643" name="Oval 66"/>
          <p:cNvSpPr>
            <a:spLocks noChangeArrowheads="1"/>
          </p:cNvSpPr>
          <p:nvPr/>
        </p:nvSpPr>
        <p:spPr bwMode="auto">
          <a:xfrm>
            <a:off x="4953000" y="1676400"/>
            <a:ext cx="11430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44" name="Oval 67"/>
          <p:cNvSpPr>
            <a:spLocks noChangeArrowheads="1"/>
          </p:cNvSpPr>
          <p:nvPr/>
        </p:nvSpPr>
        <p:spPr bwMode="auto">
          <a:xfrm>
            <a:off x="4953000" y="4419600"/>
            <a:ext cx="10668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scene3d>
            <a:camera prst="legacyObliqueBottom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4645" name="Text Box 68"/>
          <p:cNvSpPr txBox="1">
            <a:spLocks noChangeArrowheads="1"/>
          </p:cNvSpPr>
          <p:nvPr/>
        </p:nvSpPr>
        <p:spPr bwMode="auto">
          <a:xfrm>
            <a:off x="7991475" y="6553200"/>
            <a:ext cx="219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>
                <a:latin typeface="Arial Narrow" pitchFamily="32" charset="0"/>
              </a:rPr>
              <a:t> </a:t>
            </a: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1676400" y="1447800"/>
            <a:ext cx="0" cy="4876800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4419600" y="1295400"/>
            <a:ext cx="0" cy="1905000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5070" name="Line 78"/>
          <p:cNvSpPr>
            <a:spLocks noChangeShapeType="1"/>
          </p:cNvSpPr>
          <p:nvPr/>
        </p:nvSpPr>
        <p:spPr bwMode="auto">
          <a:xfrm>
            <a:off x="8458200" y="1600200"/>
            <a:ext cx="0" cy="990600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5073" name="Line 81"/>
          <p:cNvSpPr>
            <a:spLocks noChangeShapeType="1"/>
          </p:cNvSpPr>
          <p:nvPr/>
        </p:nvSpPr>
        <p:spPr bwMode="auto">
          <a:xfrm>
            <a:off x="304800" y="5410200"/>
            <a:ext cx="1219200" cy="0"/>
          </a:xfrm>
          <a:prstGeom prst="line">
            <a:avLst/>
          </a:prstGeom>
          <a:noFill/>
          <a:ln w="920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5074" name="Line 82"/>
          <p:cNvSpPr>
            <a:spLocks noChangeShapeType="1"/>
          </p:cNvSpPr>
          <p:nvPr/>
        </p:nvSpPr>
        <p:spPr bwMode="auto">
          <a:xfrm>
            <a:off x="3429000" y="3352800"/>
            <a:ext cx="0" cy="990600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51" name="TextBox 75"/>
          <p:cNvSpPr txBox="1">
            <a:spLocks noChangeArrowheads="1"/>
          </p:cNvSpPr>
          <p:nvPr/>
        </p:nvSpPr>
        <p:spPr bwMode="auto">
          <a:xfrm>
            <a:off x="304800" y="6172200"/>
            <a:ext cx="853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rbel" pitchFamily="32" charset="0"/>
              </a:rPr>
              <a:t>Source: </a:t>
            </a:r>
            <a:r>
              <a:rPr lang="en-US" sz="1200" i="1" dirty="0">
                <a:latin typeface="Corbel" pitchFamily="32" charset="0"/>
              </a:rPr>
              <a:t>“Since we met last year…” </a:t>
            </a:r>
            <a:r>
              <a:rPr lang="en-US" sz="1200" dirty="0">
                <a:latin typeface="Corbel" pitchFamily="32" charset="0"/>
              </a:rPr>
              <a:t>Plenary, Martha Anderson, National Digital Information Infrastructure and  Preservation Program Annual Partners Meeting 2008</a:t>
            </a:r>
          </a:p>
          <a:p>
            <a:endParaRPr lang="en-US" sz="1200" dirty="0">
              <a:latin typeface="Corbel" pitchFamily="32" charset="0"/>
            </a:endParaRPr>
          </a:p>
        </p:txBody>
      </p:sp>
      <p:sp>
        <p:nvSpPr>
          <p:cNvPr id="24652" name="Footer Placeholder 7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8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/>
                                        <p:tgtEl>
                                          <p:spTgt spid="85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8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/>
                                        <p:tgtEl>
                                          <p:spTgt spid="85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8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85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8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/>
                                        <p:tgtEl>
                                          <p:spTgt spid="85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8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85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64" grpId="0" animBg="1"/>
      <p:bldP spid="85064" grpId="1" animBg="1"/>
      <p:bldP spid="85065" grpId="0" animBg="1"/>
      <p:bldP spid="85065" grpId="1" animBg="1"/>
      <p:bldP spid="85070" grpId="0" animBg="1"/>
      <p:bldP spid="85070" grpId="1" animBg="1"/>
      <p:bldP spid="85073" grpId="0" animBg="1"/>
      <p:bldP spid="85073" grpId="1" animBg="1"/>
      <p:bldP spid="85074" grpId="0" animBg="1"/>
      <p:bldP spid="8507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DDP and Organizational Questions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86800" cy="4321175"/>
          </a:xfrm>
        </p:spPr>
        <p:txBody>
          <a:bodyPr/>
          <a:lstStyle/>
          <a:p>
            <a:pPr lvl="1"/>
            <a:r>
              <a:rPr lang="en-US" dirty="0" smtClean="0">
                <a:ea typeface="ＭＳ Ｐゴシック" pitchFamily="32" charset="-128"/>
              </a:rPr>
              <a:t>With whom are agreements made? 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What happens if a replication site drops out?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Tracking who has curatorial responsibility (is it transferred? To the network or to individual repositories)?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What data management is handled by the Producer and what is handled by the Repository?</a:t>
            </a:r>
          </a:p>
          <a:p>
            <a:pPr lvl="1"/>
            <a:r>
              <a:rPr lang="en-US" dirty="0" smtClean="0">
                <a:ea typeface="ＭＳ Ｐゴシック" pitchFamily="32" charset="-128"/>
              </a:rPr>
              <a:t>When needed, which copy becomes the most appropriate Dissemination Information Package (DIP)?</a:t>
            </a:r>
          </a:p>
          <a:p>
            <a:pPr lvl="1"/>
            <a:endParaRPr lang="en-US" dirty="0" smtClean="0">
              <a:ea typeface="ＭＳ Ｐゴシック" pitchFamily="32" charset="-128"/>
            </a:endParaRPr>
          </a:p>
          <a:p>
            <a:pPr lvl="1"/>
            <a:endParaRPr lang="en-US" dirty="0" smtClean="0">
              <a:ea typeface="ＭＳ Ｐゴシック" pitchFamily="32" charset="-128"/>
            </a:endParaRPr>
          </a:p>
          <a:p>
            <a:pPr lvl="1"/>
            <a:endParaRPr lang="en-US" dirty="0" smtClean="0">
              <a:ea typeface="ＭＳ Ｐゴシック" pitchFamily="32" charset="-128"/>
            </a:endParaRPr>
          </a:p>
          <a:p>
            <a:endParaRPr lang="en-US" dirty="0" smtClean="0">
              <a:ea typeface="ＭＳ Ｐゴシック" pitchFamily="32" charset="-128"/>
            </a:endParaRPr>
          </a:p>
        </p:txBody>
      </p:sp>
      <p:sp>
        <p:nvSpPr>
          <p:cNvPr id="20484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DDP and Technical Questions</a:t>
            </a:r>
            <a:endParaRPr 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 lvl="1"/>
            <a:r>
              <a:rPr lang="en-US" smtClean="0">
                <a:ea typeface="ＭＳ Ｐゴシック" pitchFamily="32" charset="-128"/>
              </a:rPr>
              <a:t>Repository relationships</a:t>
            </a:r>
          </a:p>
          <a:p>
            <a:pPr lvl="2"/>
            <a:r>
              <a:rPr lang="en-US" smtClean="0">
                <a:ea typeface="ＭＳ Ｐゴシック" pitchFamily="32" charset="-128"/>
              </a:rPr>
              <a:t>P2P, hub and spoke, data grid, other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Security</a:t>
            </a:r>
          </a:p>
          <a:p>
            <a:pPr lvl="2"/>
            <a:r>
              <a:rPr lang="en-US" smtClean="0">
                <a:ea typeface="ＭＳ Ｐゴシック" pitchFamily="32" charset="-128"/>
              </a:rPr>
              <a:t>How assess security of each repository? Of the network?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Preservation metadata</a:t>
            </a:r>
          </a:p>
          <a:p>
            <a:pPr lvl="2"/>
            <a:r>
              <a:rPr lang="en-US" smtClean="0">
                <a:ea typeface="ＭＳ Ｐゴシック" pitchFamily="32" charset="-128"/>
              </a:rPr>
              <a:t>Where has a copy lived? Where are others? Are all equal?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Copies, copies, copies</a:t>
            </a:r>
          </a:p>
          <a:p>
            <a:pPr lvl="2"/>
            <a:r>
              <a:rPr lang="en-US" smtClean="0">
                <a:ea typeface="ＭＳ Ｐゴシック" pitchFamily="32" charset="-128"/>
              </a:rPr>
              <a:t>How many copies are enough? What if they don’t match? What if content changes? </a:t>
            </a:r>
          </a:p>
          <a:p>
            <a:pPr lvl="1"/>
            <a:endParaRPr lang="en-US" smtClean="0">
              <a:ea typeface="ＭＳ Ｐゴシック" pitchFamily="32" charset="-128"/>
            </a:endParaRPr>
          </a:p>
          <a:p>
            <a:pPr lvl="1"/>
            <a:endParaRPr lang="en-US" smtClean="0">
              <a:ea typeface="ＭＳ Ｐゴシック" pitchFamily="32" charset="-128"/>
            </a:endParaRPr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Gap Analysis of What the Field Lacks Right Now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r>
              <a:rPr lang="en-US" smtClean="0">
                <a:ea typeface="ＭＳ Ｐゴシック" pitchFamily="32" charset="-128"/>
              </a:rPr>
              <a:t>Analysis / abstracted model for distributed digital preservation: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Peer-to-peer roles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Hub-and-spoke styled preservation relationships</a:t>
            </a:r>
          </a:p>
          <a:p>
            <a:pPr lvl="1"/>
            <a:r>
              <a:rPr lang="en-US" smtClean="0">
                <a:ea typeface="ＭＳ Ｐゴシック" pitchFamily="32" charset="-128"/>
              </a:rPr>
              <a:t>Centrally orchestrated </a:t>
            </a:r>
          </a:p>
          <a:p>
            <a:r>
              <a:rPr lang="en-US" smtClean="0">
                <a:ea typeface="ＭＳ Ｐゴシック" pitchFamily="32" charset="-128"/>
              </a:rPr>
              <a:t>Ingestion pathways</a:t>
            </a:r>
          </a:p>
          <a:p>
            <a:r>
              <a:rPr lang="en-US" smtClean="0">
                <a:ea typeface="ＭＳ Ｐゴシック" pitchFamily="32" charset="-128"/>
              </a:rPr>
              <a:t>Contingent elements</a:t>
            </a:r>
          </a:p>
          <a:p>
            <a:endParaRPr lang="en-US" smtClean="0">
              <a:ea typeface="ＭＳ Ｐゴシック" pitchFamily="32" charset="-128"/>
            </a:endParaRPr>
          </a:p>
        </p:txBody>
      </p:sp>
      <p:sp>
        <p:nvSpPr>
          <p:cNvPr id="22532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DDP Models, use cases, </a:t>
            </a:r>
            <a:r>
              <a:rPr lang="en-US" dirty="0" err="1" smtClean="0"/>
              <a:t>vocab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r>
              <a:rPr lang="en-US" sz="2400" smtClean="0">
                <a:ea typeface="ＭＳ Ｐゴシック" pitchFamily="32" charset="-128"/>
              </a:rPr>
              <a:t>We need models that build on the OAIS, but focus on inter-organizational Distributed Digital Preservation alliances, systems, and strategies</a:t>
            </a:r>
          </a:p>
          <a:p>
            <a:r>
              <a:rPr lang="en-US" sz="2400" smtClean="0">
                <a:ea typeface="ＭＳ Ｐゴシック" pitchFamily="32" charset="-128"/>
              </a:rPr>
              <a:t>Such models should abstract the functions and logical potential relationships between entities seeking to work together to further digital preservation aims</a:t>
            </a:r>
          </a:p>
          <a:p>
            <a:r>
              <a:rPr lang="en-US" sz="2400" smtClean="0">
                <a:ea typeface="ＭＳ Ｐゴシック" pitchFamily="32" charset="-128"/>
              </a:rPr>
              <a:t>These models should inform collaborative efforts between different groups seeking to preserve digital information</a:t>
            </a:r>
          </a:p>
          <a:p>
            <a:r>
              <a:rPr lang="en-US" sz="2400" smtClean="0">
                <a:ea typeface="ＭＳ Ｐゴシック" pitchFamily="32" charset="-128"/>
              </a:rPr>
              <a:t>They should also provide a common vocabulary for interoperable systems development</a:t>
            </a:r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DDP Models and Use Cases</a:t>
            </a:r>
            <a:br>
              <a:rPr lang="en-US" dirty="0" smtClean="0"/>
            </a:br>
            <a:r>
              <a:rPr lang="en-US" dirty="0" smtClean="0"/>
              <a:t>Planning Meeting</a:t>
            </a:r>
            <a:endParaRPr 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r>
              <a:rPr lang="en-US" smtClean="0">
                <a:ea typeface="ＭＳ Ｐゴシック" pitchFamily="32" charset="-128"/>
              </a:rPr>
              <a:t>A cluster of DDP organizations including MetaArchive, Chronopolis, and others are considering a collaborative project to develop OAIS-based DDP models and use cases</a:t>
            </a:r>
          </a:p>
          <a:p>
            <a:r>
              <a:rPr lang="en-US" smtClean="0">
                <a:ea typeface="ＭＳ Ｐゴシック" pitchFamily="32" charset="-128"/>
              </a:rPr>
              <a:t>Are in conversations with LC and other agencies about hosting an initial planning meeting to study this issue</a:t>
            </a:r>
          </a:p>
          <a:p>
            <a:r>
              <a:rPr lang="en-US" smtClean="0">
                <a:ea typeface="ＭＳ Ｐゴシック" pitchFamily="32" charset="-128"/>
              </a:rPr>
              <a:t>If you are interested, please contact us</a:t>
            </a:r>
          </a:p>
        </p:txBody>
      </p:sp>
      <p:sp>
        <p:nvSpPr>
          <p:cNvPr id="26628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Layers/types of organizations to understand:</a:t>
            </a:r>
          </a:p>
          <a:p>
            <a:pPr lvl="1"/>
            <a:r>
              <a:rPr lang="en-US" dirty="0" smtClean="0"/>
              <a:t>Varieties of Repositories</a:t>
            </a:r>
          </a:p>
          <a:p>
            <a:pPr lvl="1"/>
            <a:r>
              <a:rPr lang="en-US" dirty="0" smtClean="0"/>
              <a:t>Varieties of Content Creators</a:t>
            </a:r>
          </a:p>
          <a:p>
            <a:pPr lvl="1"/>
            <a:r>
              <a:rPr lang="en-US" dirty="0" smtClean="0"/>
              <a:t>Varieties of Networks</a:t>
            </a:r>
          </a:p>
          <a:p>
            <a:r>
              <a:rPr lang="en-US" dirty="0" smtClean="0"/>
              <a:t>Types of interactions to understand:</a:t>
            </a:r>
          </a:p>
          <a:p>
            <a:pPr lvl="1"/>
            <a:r>
              <a:rPr lang="en-US" dirty="0" smtClean="0"/>
              <a:t>Collection exchange (for preservation or access?)</a:t>
            </a:r>
          </a:p>
          <a:p>
            <a:pPr lvl="1"/>
            <a:r>
              <a:rPr lang="en-US" dirty="0" smtClean="0"/>
              <a:t>Collection enhancements/remediation (metadata, content additions, other?)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Skinner, Halbert, &amp; Minor - NDIIPP Partners Meeting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Contact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1175"/>
          </a:xfrm>
        </p:spPr>
        <p:txBody>
          <a:bodyPr/>
          <a:lstStyle/>
          <a:p>
            <a:pPr eaLnBrk="1" hangingPunct="1"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Martin Halbert</a:t>
            </a:r>
          </a:p>
          <a:p>
            <a:pPr eaLnBrk="1" hangingPunct="1"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	martin.halbert@unt.edu</a:t>
            </a:r>
          </a:p>
          <a:p>
            <a:pPr eaLnBrk="1" hangingPunct="1">
              <a:buFont typeface="Wingdings 2" pitchFamily="32" charset="2"/>
              <a:buNone/>
            </a:pPr>
            <a:endParaRPr lang="en-US" dirty="0" smtClean="0">
              <a:ea typeface="ＭＳ Ｐゴシック" pitchFamily="32" charset="-128"/>
            </a:endParaRPr>
          </a:p>
          <a:p>
            <a:pPr eaLnBrk="1" hangingPunct="1"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Katherine Skinner</a:t>
            </a:r>
          </a:p>
          <a:p>
            <a:pPr eaLnBrk="1" hangingPunct="1"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	katherine.skinner@metaarchive.org</a:t>
            </a:r>
          </a:p>
          <a:p>
            <a:pPr eaLnBrk="1" hangingPunct="1">
              <a:buFont typeface="Wingdings 2" pitchFamily="32" charset="2"/>
              <a:buNone/>
            </a:pPr>
            <a:endParaRPr lang="en-US" dirty="0" smtClean="0">
              <a:ea typeface="ＭＳ Ｐゴシック" pitchFamily="32" charset="-128"/>
            </a:endParaRPr>
          </a:p>
          <a:p>
            <a:pPr eaLnBrk="1" hangingPunct="1">
              <a:buFont typeface="Wingdings 2" pitchFamily="32" charset="2"/>
              <a:buNone/>
            </a:pPr>
            <a:r>
              <a:rPr lang="en-US" dirty="0" smtClean="0">
                <a:ea typeface="ＭＳ Ｐゴシック" pitchFamily="32" charset="-128"/>
              </a:rPr>
              <a:t>David Minor</a:t>
            </a:r>
          </a:p>
          <a:p>
            <a:pPr eaLnBrk="1" hangingPunct="1">
              <a:buNone/>
            </a:pPr>
            <a:r>
              <a:rPr lang="en-US" dirty="0" smtClean="0"/>
              <a:t>	minor@sdsc.edu</a:t>
            </a:r>
            <a:endParaRPr lang="en-US" dirty="0" smtClean="0">
              <a:ea typeface="ＭＳ Ｐゴシック" pitchFamily="32" charset="-128"/>
            </a:endParaRPr>
          </a:p>
        </p:txBody>
      </p:sp>
      <p:sp>
        <p:nvSpPr>
          <p:cNvPr id="27652" name="Footer Placeholder 5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Skinner, Halbert, &amp; Minor - NDIIPP Partners Meeting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D6F32A2E-2699-4272-B7C0-BD39D43C9F8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20705</TotalTime>
  <Words>1716</Words>
  <Application>Microsoft Office PowerPoint</Application>
  <PresentationFormat>On-screen Show (4:3)</PresentationFormat>
  <Paragraphs>251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Module</vt:lpstr>
      <vt:lpstr>Modeling Interactions Between Repositories in the National Digital Stewardship Alliance  </vt:lpstr>
      <vt:lpstr>Presentation Overview</vt:lpstr>
      <vt:lpstr>National Digital Stewardship Alliance</vt:lpstr>
      <vt:lpstr>National Digital Stewardship Alliance (NDSA)</vt:lpstr>
      <vt:lpstr>NDIIPP Field Notes</vt:lpstr>
      <vt:lpstr>Many Distributed Digital Preservation (DDP) Initiatives</vt:lpstr>
      <vt:lpstr>MetaArchive Cooperative</vt:lpstr>
      <vt:lpstr>MetaArchive Founding Principles</vt:lpstr>
      <vt:lpstr>MetaArchive Founding Principles</vt:lpstr>
      <vt:lpstr>MetaArchive Membership</vt:lpstr>
      <vt:lpstr>Chronopolis Basic Facts</vt:lpstr>
      <vt:lpstr>Current Chronopolis collections</vt:lpstr>
      <vt:lpstr>Full TRAC certification for Chronopolis</vt:lpstr>
      <vt:lpstr>Distributed Digital Preservation Strengths</vt:lpstr>
      <vt:lpstr>OAIS Reference Model</vt:lpstr>
      <vt:lpstr>OAIS Section 6 Headings</vt:lpstr>
      <vt:lpstr>OAIS: Cooperating Archives</vt:lpstr>
      <vt:lpstr>OAIS: Federated Archives</vt:lpstr>
      <vt:lpstr>OAIS:  Archives with Shared Functions</vt:lpstr>
      <vt:lpstr>OAIS on “Autonomy Issues”</vt:lpstr>
      <vt:lpstr>OAIS on Autonomy Issues (cont.)</vt:lpstr>
      <vt:lpstr>Slide 22</vt:lpstr>
      <vt:lpstr>DDP and Organizational Questions</vt:lpstr>
      <vt:lpstr>DDP and Technical Questions</vt:lpstr>
      <vt:lpstr>Gap Analysis of What the Field Lacks Right Now</vt:lpstr>
      <vt:lpstr>DDP Models, use cases, vocab</vt:lpstr>
      <vt:lpstr>DDP Models and Use Cases Planning Meeting</vt:lpstr>
      <vt:lpstr>Questions for Discussion</vt:lpstr>
      <vt:lpstr>Contact</vt:lpstr>
    </vt:vector>
  </TitlesOfParts>
  <Manager/>
  <Company> 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of Discovery</dc:title>
  <dc:subject/>
  <dc:creator>Katherine Skinner</dc:creator>
  <cp:keywords/>
  <dc:description/>
  <cp:lastModifiedBy>Martin Halbert</cp:lastModifiedBy>
  <cp:revision>157</cp:revision>
  <dcterms:created xsi:type="dcterms:W3CDTF">2010-07-21T15:14:25Z</dcterms:created>
  <dcterms:modified xsi:type="dcterms:W3CDTF">2010-07-21T20:20:22Z</dcterms:modified>
  <cp:category/>
</cp:coreProperties>
</file>