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theme/themeOverride1.xml" ContentType="application/vnd.openxmlformats-officedocument.themeOverride+xml"/>
  <Default Extension="bin" ContentType="application/vnd.openxmlformats-officedocument.presentationml.printerSettings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theme/themeOverride2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3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-11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FB216-1CC8-45D0-87D3-3AB7D7EEBD96}" type="datetimeFigureOut">
              <a:rPr lang="en-US"/>
              <a:pPr>
                <a:defRPr/>
              </a:pPr>
              <a:t>7/17/10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C2D00-318A-4ED5-9F06-FC51046FFB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7D3D5-6F14-4DB1-8F99-0F98C60F1559}" type="datetimeFigureOut">
              <a:rPr lang="en-US"/>
              <a:pPr>
                <a:defRPr/>
              </a:pPr>
              <a:t>7/17/10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52847-44CE-4E57-85CC-980B99B237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634F1-930F-4CA9-A7C2-BEC6FE4E1F3F}" type="datetimeFigureOut">
              <a:rPr lang="en-US"/>
              <a:pPr>
                <a:defRPr/>
              </a:pPr>
              <a:t>7/17/10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74461-363C-4231-B28D-5AD0F07BA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A993A-4A81-44DE-91A2-8E802BB6C46E}" type="datetimeFigureOut">
              <a:rPr lang="en-US"/>
              <a:pPr>
                <a:defRPr/>
              </a:pPr>
              <a:t>7/17/10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B6281-19E0-405F-8E0E-8CB3210FF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05BC8A-4B03-4F33-AD06-99F2B0952CA7}" type="datetimeFigureOut">
              <a:rPr lang="en-US"/>
              <a:pPr>
                <a:defRPr/>
              </a:pPr>
              <a:t>7/17/10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924A3-486D-42F8-83B4-6DF1ECC219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CCA436-0E4B-49A5-B7A2-AB590617E751}" type="datetimeFigureOut">
              <a:rPr lang="en-US"/>
              <a:pPr>
                <a:defRPr/>
              </a:pPr>
              <a:t>7/17/10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FBD68-DCB5-43AB-AEA6-7B95EE8E20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47F77-9162-42D4-839D-1EAFE0C4D906}" type="datetimeFigureOut">
              <a:rPr lang="en-US"/>
              <a:pPr>
                <a:defRPr/>
              </a:pPr>
              <a:t>7/17/10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B485C-BE33-4A8F-953E-C765F96B5C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20675-872B-4269-AD09-6F9C900EC907}" type="datetimeFigureOut">
              <a:rPr lang="en-US"/>
              <a:pPr>
                <a:defRPr/>
              </a:pPr>
              <a:t>7/17/10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1D8EB-C9EB-4A9D-BCB4-9C09156B73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01096-4A8A-4324-97A9-04DD05399501}" type="datetimeFigureOut">
              <a:rPr lang="en-US"/>
              <a:pPr>
                <a:defRPr/>
              </a:pPr>
              <a:t>7/17/10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80A4A-34B9-4719-B66C-16A3403637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25947-D4BC-461C-9FDA-4F84086B052E}" type="datetimeFigureOut">
              <a:rPr lang="en-US"/>
              <a:pPr>
                <a:defRPr/>
              </a:pPr>
              <a:t>7/17/10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69E40-2346-4469-A424-3F3F069D11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82ADC-25F0-47F1-858A-D518F33CEBE3}" type="datetimeFigureOut">
              <a:rPr lang="en-US"/>
              <a:pPr>
                <a:defRPr/>
              </a:pPr>
              <a:t>7/17/10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43347-B76D-46EC-A22A-3F02BE1A1E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4112524-70EF-44EB-AED0-028F70F62C68}" type="datetimeFigureOut">
              <a:rPr lang="en-US"/>
              <a:pPr>
                <a:defRPr/>
              </a:pPr>
              <a:t>7/17/10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894A56-7504-4455-A4D8-9382A54703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37" r:id="rId2"/>
    <p:sldLayoutId id="2147483746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7" r:id="rId9"/>
    <p:sldLayoutId id="2147483743" r:id="rId10"/>
    <p:sldLayoutId id="2147483744" r:id="rId11"/>
  </p:sldLayoutIdLst>
  <p:transition spd="med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maureen.droney@grammy.com" TargetMode="External"/><Relationship Id="rId4" Type="http://schemas.openxmlformats.org/officeDocument/2006/relationships/image" Target="../media/image2.jpeg"/><Relationship Id="rId5" Type="http://schemas.openxmlformats.org/officeDocument/2006/relationships/image" Target="../media/image3.tiff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jspencer@bmschace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927480"/>
            <a:ext cx="7851648" cy="227292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BMS/</a:t>
            </a:r>
            <a:r>
              <a:rPr lang="en-US" dirty="0" err="1" smtClean="0"/>
              <a:t>Chace</a:t>
            </a:r>
            <a:r>
              <a:rPr lang="en-US" dirty="0" smtClean="0"/>
              <a:t> Commercial </a:t>
            </a:r>
            <a:r>
              <a:rPr lang="en-US" dirty="0" err="1" smtClean="0"/>
              <a:t>Multitrack</a:t>
            </a:r>
            <a:r>
              <a:rPr lang="en-US" dirty="0" smtClean="0"/>
              <a:t> Metadata Collection Project</a:t>
            </a:r>
            <a:endParaRPr lang="en-US" dirty="0"/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>
          <a:xfrm>
            <a:off x="533400" y="4195763"/>
            <a:ext cx="7854950" cy="1782762"/>
          </a:xfrm>
        </p:spPr>
        <p:txBody>
          <a:bodyPr/>
          <a:lstStyle/>
          <a:p>
            <a:pPr marR="0" eaLnBrk="1" hangingPunct="1"/>
            <a:r>
              <a:rPr lang="en-US" smtClean="0"/>
              <a:t>NDIIPP Partners Meeting</a:t>
            </a:r>
          </a:p>
          <a:p>
            <a:pPr marR="0" eaLnBrk="1" hangingPunct="1"/>
            <a:r>
              <a:rPr lang="en-US" smtClean="0"/>
              <a:t>July 21, 2010</a:t>
            </a:r>
          </a:p>
          <a:p>
            <a:pPr marR="0" eaLnBrk="1" hangingPunct="1"/>
            <a:r>
              <a:rPr lang="en-US" smtClean="0"/>
              <a:t>Washington, DC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Project overview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Background:</a:t>
            </a:r>
          </a:p>
          <a:p>
            <a:pPr lvl="1" eaLnBrk="1" hangingPunct="1"/>
            <a:r>
              <a:rPr lang="en-US" i="1" dirty="0" smtClean="0"/>
              <a:t>Genesis of the project started with The Recording Academy Producers &amp; Engineers Wing Deliverables Committee (established 2002)</a:t>
            </a:r>
          </a:p>
          <a:p>
            <a:pPr lvl="1" eaLnBrk="1" hangingPunct="1"/>
            <a:r>
              <a:rPr lang="en-US" i="1" dirty="0" smtClean="0"/>
              <a:t>NDIIPP Grant awarded in 2007 to BMS/</a:t>
            </a:r>
            <a:r>
              <a:rPr lang="en-US" i="1" dirty="0" err="1" smtClean="0"/>
              <a:t>Chace</a:t>
            </a:r>
            <a:endParaRPr lang="en-US" i="1" dirty="0" smtClean="0"/>
          </a:p>
          <a:p>
            <a:pPr eaLnBrk="1" hangingPunct="1">
              <a:spcAft>
                <a:spcPts val="600"/>
              </a:spcAft>
            </a:pPr>
            <a:r>
              <a:rPr lang="en-US" dirty="0" smtClean="0"/>
              <a:t>Constituency:</a:t>
            </a:r>
          </a:p>
          <a:p>
            <a:pPr lvl="1" eaLnBrk="1" hangingPunct="1">
              <a:spcAft>
                <a:spcPts val="600"/>
              </a:spcAft>
            </a:pPr>
            <a:r>
              <a:rPr lang="en-US" i="1" dirty="0" smtClean="0"/>
              <a:t>Record Labels (major and independent), Artists, Engineers, Producers and other participants involved in the commercial recording process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Project overview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Issues/ Problems: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i="1" dirty="0" smtClean="0"/>
              <a:t>No </a:t>
            </a:r>
            <a:r>
              <a:rPr lang="en-US" sz="2400" i="1" u="sng" dirty="0" smtClean="0"/>
              <a:t>consistent</a:t>
            </a:r>
            <a:r>
              <a:rPr lang="en-US" sz="2400" i="1" dirty="0" smtClean="0"/>
              <a:t> information collected during the recording process (technical and descriptive metadata)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i="1" dirty="0" smtClean="0"/>
              <a:t>Who are the participants and their roles?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i="1" dirty="0" smtClean="0"/>
              <a:t>How can we connect metadata from beginning to vaulting?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i="1" dirty="0" smtClean="0"/>
              <a:t>Are we supporting existing standards?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i="1" dirty="0" smtClean="0"/>
              <a:t>How can we make the documentation process as “painless” as possible?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i="1" dirty="0" smtClean="0"/>
              <a:t>How can labels ingest the metadata into existing IT infrastructures?</a:t>
            </a:r>
          </a:p>
          <a:p>
            <a:pPr lvl="2"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i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Commercial metadata needs are different</a:t>
            </a:r>
            <a:endParaRPr lang="en-US" dirty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Institutional vs. commercial standards</a:t>
            </a:r>
          </a:p>
          <a:p>
            <a:pPr lvl="1" eaLnBrk="1" hangingPunct="1"/>
            <a:r>
              <a:rPr lang="en-US" i="1" dirty="0" smtClean="0"/>
              <a:t>INSTITUTIONS are generally aware of their holdings at a basic level (cataloged objects)</a:t>
            </a:r>
          </a:p>
          <a:p>
            <a:pPr lvl="1" eaLnBrk="1" hangingPunct="1"/>
            <a:r>
              <a:rPr lang="en-US" i="1" dirty="0" smtClean="0"/>
              <a:t>INSTITUTIONS typically have a “best-practices” workflow to insure consistency of metadata ingest</a:t>
            </a:r>
          </a:p>
          <a:p>
            <a:pPr lvl="1" eaLnBrk="1" hangingPunct="1"/>
            <a:r>
              <a:rPr lang="en-US" i="1" dirty="0" smtClean="0"/>
              <a:t>COMMERCIAL USERS  of recorded assets typically do not have “end-to-end” life cycle or digital asset management systems in place</a:t>
            </a:r>
          </a:p>
          <a:p>
            <a:pPr lvl="1" eaLnBrk="1" hangingPunct="1"/>
            <a:r>
              <a:rPr lang="en-US" i="1" dirty="0" smtClean="0"/>
              <a:t>COMMERCIAL USERS are driven by market forces that can override the collection of metadata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Current Status of Project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Collection Application Now Exists!</a:t>
            </a:r>
          </a:p>
          <a:p>
            <a:pPr lvl="1" eaLnBrk="1" hangingPunct="1"/>
            <a:r>
              <a:rPr lang="en-US" i="1" dirty="0" smtClean="0">
                <a:solidFill>
                  <a:srgbClr val="000000"/>
                </a:solidFill>
              </a:rPr>
              <a:t>Launch meetings scheduled for Nashville, Los Angeles, and New York City at Recording Academy offices</a:t>
            </a:r>
          </a:p>
          <a:p>
            <a:pPr lvl="1" eaLnBrk="1" hangingPunct="1"/>
            <a:r>
              <a:rPr lang="en-US" i="1" dirty="0" smtClean="0"/>
              <a:t>Cross-platform</a:t>
            </a:r>
          </a:p>
          <a:p>
            <a:pPr lvl="1" eaLnBrk="1" hangingPunct="1"/>
            <a:r>
              <a:rPr lang="en-US" i="1" dirty="0" smtClean="0"/>
              <a:t>Ease of use a high priority</a:t>
            </a:r>
          </a:p>
          <a:p>
            <a:pPr lvl="1" eaLnBrk="1" hangingPunct="1"/>
            <a:r>
              <a:rPr lang="en-US" i="1" dirty="0" smtClean="0"/>
              <a:t>Depth of metadata collection is left to the user</a:t>
            </a:r>
          </a:p>
          <a:p>
            <a:pPr lvl="1" eaLnBrk="1" hangingPunct="1"/>
            <a:r>
              <a:rPr lang="en-US" i="1" dirty="0" smtClean="0"/>
              <a:t>Will export metadata to project schema</a:t>
            </a:r>
          </a:p>
          <a:p>
            <a:pPr lvl="1" eaLnBrk="1" hangingPunct="1"/>
            <a:r>
              <a:rPr lang="en-US" i="1" dirty="0" smtClean="0"/>
              <a:t>Working with DDEX to “complete the loop” between creation and ecommerce</a:t>
            </a:r>
          </a:p>
          <a:p>
            <a:pPr lvl="1" eaLnBrk="1" hangingPunct="1"/>
            <a:endParaRPr lang="en-US" i="1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Obstacles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en-US" dirty="0" smtClean="0"/>
          </a:p>
          <a:p>
            <a:pPr eaLnBrk="1" hangingPunct="1"/>
            <a:r>
              <a:rPr lang="en-US" i="1" dirty="0" smtClean="0"/>
              <a:t>The economy directly impacted some of our initial partners (changed names and job functions)</a:t>
            </a:r>
          </a:p>
          <a:p>
            <a:pPr eaLnBrk="1" hangingPunct="1"/>
            <a:r>
              <a:rPr lang="en-US" i="1" dirty="0" smtClean="0"/>
              <a:t>Peer review of data dictionaries, field names, etc. is difficult – those who will benefit most from the project are not easily engaged into this dialog</a:t>
            </a:r>
          </a:p>
          <a:p>
            <a:pPr eaLnBrk="1" hangingPunct="1"/>
            <a:r>
              <a:rPr lang="en-US" i="1" dirty="0" smtClean="0"/>
              <a:t>If our work is not integrated into other commercial standards (DDEX, ISO, ISWC, CISAC), then we have not helped the problem </a:t>
            </a:r>
            <a:endParaRPr lang="en-US" i="1" dirty="0" smtClean="0">
              <a:solidFill>
                <a:srgbClr val="FF0000"/>
              </a:solidFill>
            </a:endParaRPr>
          </a:p>
          <a:p>
            <a:pPr lvl="1" eaLnBrk="1" hangingPunct="1"/>
            <a:endParaRPr lang="en-US" i="1" dirty="0" smtClean="0"/>
          </a:p>
          <a:p>
            <a:pPr lvl="1" eaLnBrk="1" hangingPunct="1"/>
            <a:endParaRPr lang="en-US" i="1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Next steps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Education</a:t>
            </a:r>
            <a:endParaRPr lang="en-US" i="1" dirty="0" smtClean="0"/>
          </a:p>
          <a:p>
            <a:pPr lvl="1" eaLnBrk="1" hangingPunct="1"/>
            <a:r>
              <a:rPr lang="en-US" i="1" dirty="0" smtClean="0"/>
              <a:t>Recording Academy’s 12 U.S Chapters</a:t>
            </a:r>
          </a:p>
          <a:p>
            <a:pPr lvl="1" eaLnBrk="1" hangingPunct="1"/>
            <a:r>
              <a:rPr lang="en-US" i="1" dirty="0" smtClean="0"/>
              <a:t>GRAMMY University Network Student Membership</a:t>
            </a:r>
          </a:p>
          <a:p>
            <a:pPr eaLnBrk="1" hangingPunct="1"/>
            <a:r>
              <a:rPr lang="en-US" dirty="0" smtClean="0"/>
              <a:t>Outreach</a:t>
            </a:r>
          </a:p>
          <a:p>
            <a:pPr lvl="1" eaLnBrk="1" hangingPunct="1"/>
            <a:r>
              <a:rPr lang="en-US" i="1" dirty="0" smtClean="0"/>
              <a:t>Continue working with standards organizations to promote transparency in commerce </a:t>
            </a:r>
            <a:endParaRPr lang="en-US" i="1" u="sng" dirty="0" smtClean="0">
              <a:solidFill>
                <a:srgbClr val="FF0000"/>
              </a:solidFill>
            </a:endParaRPr>
          </a:p>
          <a:p>
            <a:pPr lvl="1" eaLnBrk="1" hangingPunct="1"/>
            <a:r>
              <a:rPr lang="en-US" i="1" dirty="0" smtClean="0"/>
              <a:t>Conferences, workshops, panels</a:t>
            </a:r>
          </a:p>
          <a:p>
            <a:pPr lvl="1" eaLnBrk="1" hangingPunct="1"/>
            <a:r>
              <a:rPr lang="en-US" i="1" dirty="0" smtClean="0"/>
              <a:t>Alliances with industry organizations; AES, APRS, DDEX, CISAC, and others</a:t>
            </a:r>
          </a:p>
          <a:p>
            <a:pPr lvl="1" eaLnBrk="1" hangingPunct="1"/>
            <a:r>
              <a:rPr lang="en-US" i="1" dirty="0" smtClean="0"/>
              <a:t>Blogs, free hosting/ FTP for a limited time</a:t>
            </a:r>
          </a:p>
          <a:p>
            <a:pPr lvl="1" eaLnBrk="1" hangingPunct="1">
              <a:buFont typeface="Wingdings 2" pitchFamily="18" charset="2"/>
              <a:buNone/>
            </a:pPr>
            <a:endParaRPr lang="en-US" i="1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4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4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94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9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9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4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4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94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133349"/>
            <a:ext cx="8229600" cy="1150853"/>
          </a:xfrm>
        </p:spPr>
        <p:txBody>
          <a:bodyPr/>
          <a:lstStyle/>
          <a:p>
            <a:pPr eaLnBrk="1" hangingPunct="1"/>
            <a:r>
              <a:rPr lang="en-US" dirty="0" smtClean="0"/>
              <a:t>Thank you for your </a:t>
            </a:r>
            <a:r>
              <a:rPr lang="en-US" dirty="0" smtClean="0"/>
              <a:t>time!	</a:t>
            </a:r>
            <a:endParaRPr lang="en-US" dirty="0" smtClean="0"/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57200" y="4135106"/>
            <a:ext cx="8229600" cy="2514210"/>
          </a:xfrm>
        </p:spPr>
        <p:txBody>
          <a:bodyPr/>
          <a:lstStyle/>
          <a:p>
            <a:pPr eaLnBrk="1" hangingPunct="1">
              <a:buNone/>
            </a:pPr>
            <a:r>
              <a:rPr lang="en-US" sz="1800" dirty="0" smtClean="0"/>
              <a:t>John Spencer</a:t>
            </a:r>
          </a:p>
          <a:p>
            <a:pPr eaLnBrk="1" hangingPunct="1">
              <a:buNone/>
            </a:pPr>
            <a:r>
              <a:rPr lang="en-US" sz="1800" dirty="0" smtClean="0"/>
              <a:t>President, BMS/</a:t>
            </a:r>
            <a:r>
              <a:rPr lang="en-US" sz="1800" dirty="0" err="1" smtClean="0"/>
              <a:t>Chace</a:t>
            </a:r>
            <a:r>
              <a:rPr lang="en-US" sz="1800" dirty="0" smtClean="0"/>
              <a:t> LLC</a:t>
            </a:r>
          </a:p>
          <a:p>
            <a:pPr eaLnBrk="1" hangingPunct="1">
              <a:buNone/>
            </a:pPr>
            <a:r>
              <a:rPr lang="en-US" sz="1800" dirty="0" smtClean="0">
                <a:hlinkClick r:id="rId2"/>
              </a:rPr>
              <a:t>jspencer@bmschace.com</a:t>
            </a:r>
            <a:endParaRPr lang="en-US" sz="1800" dirty="0" smtClean="0"/>
          </a:p>
          <a:p>
            <a:pPr eaLnBrk="1" hangingPunct="1">
              <a:buFont typeface="Wingdings 2" pitchFamily="18" charset="2"/>
              <a:buNone/>
            </a:pPr>
            <a:r>
              <a:rPr lang="en-US" sz="1800" dirty="0" smtClean="0"/>
              <a:t>Maureen </a:t>
            </a:r>
            <a:r>
              <a:rPr lang="en-US" sz="1800" dirty="0" err="1" smtClean="0"/>
              <a:t>Droney</a:t>
            </a:r>
            <a:endParaRPr lang="en-US" sz="1800" dirty="0" smtClean="0"/>
          </a:p>
          <a:p>
            <a:pPr eaLnBrk="1" hangingPunct="1">
              <a:buFont typeface="Wingdings 2" pitchFamily="18" charset="2"/>
              <a:buNone/>
            </a:pPr>
            <a:r>
              <a:rPr lang="en-US" sz="1800" dirty="0" smtClean="0"/>
              <a:t>Sr. Executive Director/Producers &amp; Engineers Wing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z="1800" dirty="0" smtClean="0"/>
              <a:t>The Recording Academy</a:t>
            </a:r>
            <a:endParaRPr lang="en-US" sz="1800" dirty="0" smtClean="0"/>
          </a:p>
          <a:p>
            <a:pPr eaLnBrk="1" hangingPunct="1">
              <a:buFont typeface="Wingdings 2" pitchFamily="18" charset="2"/>
              <a:buNone/>
            </a:pPr>
            <a:r>
              <a:rPr lang="en-US" sz="1800" dirty="0" smtClean="0">
                <a:hlinkClick r:id="rId3"/>
              </a:rPr>
              <a:t>maureen.droney@grammy.com</a:t>
            </a:r>
            <a:endParaRPr lang="en-US" sz="1800" dirty="0" smtClean="0"/>
          </a:p>
          <a:p>
            <a:pPr eaLnBrk="1" hangingPunct="1">
              <a:buFont typeface="Wingdings 2" pitchFamily="18" charset="2"/>
              <a:buNone/>
            </a:pPr>
            <a:endParaRPr lang="en-US" sz="1800" dirty="0" smtClean="0"/>
          </a:p>
        </p:txBody>
      </p:sp>
      <p:pic>
        <p:nvPicPr>
          <p:cNvPr id="5" name="Picture 4" descr="P&amp;E FINAL_Log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0955" y="1849376"/>
            <a:ext cx="1241092" cy="1819654"/>
          </a:xfrm>
          <a:prstGeom prst="rect">
            <a:avLst/>
          </a:prstGeom>
        </p:spPr>
      </p:pic>
      <p:pic>
        <p:nvPicPr>
          <p:cNvPr id="6" name="Picture 5" descr="NDIIPP_logo.t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9372" y="1686928"/>
            <a:ext cx="5009586" cy="996696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4824" y="2968322"/>
            <a:ext cx="5683291" cy="1128838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ＭＳ Ｐ明朝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Flow.thmx</Template>
  <TotalTime>5835</TotalTime>
  <Words>448</Words>
  <Application>Microsoft Macintosh PowerPoint</Application>
  <PresentationFormat>On-screen Show (4:3)</PresentationFormat>
  <Paragraphs>54</Paragraphs>
  <Slides>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Flow</vt:lpstr>
      <vt:lpstr>BMS/Chace Commercial Multitrack Metadata Collection Project</vt:lpstr>
      <vt:lpstr>Project overview</vt:lpstr>
      <vt:lpstr>Project overview</vt:lpstr>
      <vt:lpstr>Commercial metadata needs are different</vt:lpstr>
      <vt:lpstr>Current Status of Project</vt:lpstr>
      <vt:lpstr>Obstacles</vt:lpstr>
      <vt:lpstr>Next steps</vt:lpstr>
      <vt:lpstr>Thank you for your time!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BMS/Chace Commercial Multitrack Metadata Collection Project</dc:title>
  <dc:creator>John Spencer</dc:creator>
  <cp:lastModifiedBy>John Spencer</cp:lastModifiedBy>
  <cp:revision>20</cp:revision>
  <dcterms:created xsi:type="dcterms:W3CDTF">2010-07-17T22:22:53Z</dcterms:created>
  <dcterms:modified xsi:type="dcterms:W3CDTF">2010-07-21T18:39:15Z</dcterms:modified>
</cp:coreProperties>
</file>