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8" r:id="rId1"/>
  </p:sldMasterIdLst>
  <p:notesMasterIdLst>
    <p:notesMasterId r:id="rId18"/>
  </p:notesMasterIdLst>
  <p:sldIdLst>
    <p:sldId id="256" r:id="rId2"/>
    <p:sldId id="287" r:id="rId3"/>
    <p:sldId id="257" r:id="rId4"/>
    <p:sldId id="272" r:id="rId5"/>
    <p:sldId id="271" r:id="rId6"/>
    <p:sldId id="280" r:id="rId7"/>
    <p:sldId id="286" r:id="rId8"/>
    <p:sldId id="281" r:id="rId9"/>
    <p:sldId id="259" r:id="rId10"/>
    <p:sldId id="288" r:id="rId11"/>
    <p:sldId id="258" r:id="rId12"/>
    <p:sldId id="283" r:id="rId13"/>
    <p:sldId id="284" r:id="rId14"/>
    <p:sldId id="289" r:id="rId15"/>
    <p:sldId id="285" r:id="rId16"/>
    <p:sldId id="268" r:id="rId1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Objects="1">
      <p:cViewPr varScale="1">
        <p:scale>
          <a:sx n="130" d="100"/>
          <a:sy n="130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A3CE5E6-4A59-4A76-93D7-95C181B0BE7B}" type="datetimeFigureOut">
              <a:rPr lang="en-US"/>
              <a:pPr>
                <a:defRPr/>
              </a:pPr>
              <a:t>7/1/2009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6A50137-93C7-48C1-8F25-81C65C3654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Times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48DBE-E249-4C32-BD4F-FC46ABE223AD}" type="datetimeFigureOut">
              <a:rPr lang="en-US"/>
              <a:pPr>
                <a:defRPr/>
              </a:pPr>
              <a:t>7/1/2009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53012-6B3C-4D12-B164-C9449509BD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52F79-E2C3-4BCD-84F7-41CFF1488CCC}" type="datetimeFigureOut">
              <a:rPr lang="en-US"/>
              <a:pPr>
                <a:defRPr/>
              </a:pPr>
              <a:t>7/1/2009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029F5-F5A6-4FA8-BB54-DB382422C1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EDE6C-8C15-44D9-BE6F-CBF4E4FF76EB}" type="datetimeFigureOut">
              <a:rPr lang="en-US"/>
              <a:pPr>
                <a:defRPr/>
              </a:pPr>
              <a:t>7/1/2009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9E089-AD9D-4CB4-A005-C6696345F4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9F883-3B91-4D4E-B2F2-281EE2A072D9}" type="datetimeFigureOut">
              <a:rPr lang="en-US"/>
              <a:pPr>
                <a:defRPr/>
              </a:pPr>
              <a:t>7/1/2009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4B7CD-70DA-44A6-8850-631349B34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CFA83-B56B-430E-90A6-346948EEC277}" type="datetimeFigureOut">
              <a:rPr lang="en-US"/>
              <a:pPr>
                <a:defRPr/>
              </a:pPr>
              <a:t>7/1/2009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F1CD0-FA03-402E-B45B-60A4721D19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3EBC0-FFAB-423F-A5BD-9ADE9BB89491}" type="datetimeFigureOut">
              <a:rPr lang="en-US"/>
              <a:pPr>
                <a:defRPr/>
              </a:pPr>
              <a:t>7/1/2009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67039-EE21-4706-AA59-B25767CCB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E6005-3E8A-44BB-9BC9-8B27F6F78994}" type="datetimeFigureOut">
              <a:rPr lang="en-US"/>
              <a:pPr>
                <a:defRPr/>
              </a:pPr>
              <a:t>7/1/2009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37295-CCB9-41B3-914F-71A7098620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11CCB-7205-4582-BFCF-D936103823FD}" type="datetimeFigureOut">
              <a:rPr lang="en-US"/>
              <a:pPr>
                <a:defRPr/>
              </a:pPr>
              <a:t>7/1/2009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4D57E-9484-43D7-B39A-AFCBF1BC33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EFFF9-975E-47B2-A518-729563AD6CC3}" type="datetimeFigureOut">
              <a:rPr lang="en-US"/>
              <a:pPr>
                <a:defRPr/>
              </a:pPr>
              <a:t>7/1/2009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7DD04-C9F6-4FAB-8905-0BE9D8F144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BDBFF-5D31-4BE4-89D0-0CAEA3C27BC2}" type="datetimeFigureOut">
              <a:rPr lang="en-US"/>
              <a:pPr>
                <a:defRPr/>
              </a:pPr>
              <a:t>7/1/2009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FE951-5918-4F0E-8E2E-0714F7215E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6AE46-BD7B-4F54-ADD1-A8BB276A6A30}" type="datetimeFigureOut">
              <a:rPr lang="en-US"/>
              <a:pPr>
                <a:defRPr/>
              </a:pPr>
              <a:t>7/1/2009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E0A05-2763-49DB-9B35-F9BBA0168F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8A1685-DAC3-4F32-B466-9660D79E753C}" type="datetimeFigureOut">
              <a:rPr lang="en-US"/>
              <a:pPr>
                <a:defRPr/>
              </a:pPr>
              <a:t>7/1/2009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CA90BA-C143-4BDC-8DB5-3FC98D5FD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58" r:id="rId2"/>
    <p:sldLayoutId id="2147483857" r:id="rId3"/>
    <p:sldLayoutId id="2147483856" r:id="rId4"/>
    <p:sldLayoutId id="2147483855" r:id="rId5"/>
    <p:sldLayoutId id="2147483854" r:id="rId6"/>
    <p:sldLayoutId id="2147483853" r:id="rId7"/>
    <p:sldLayoutId id="2147483852" r:id="rId8"/>
    <p:sldLayoutId id="2147483851" r:id="rId9"/>
    <p:sldLayoutId id="2147483850" r:id="rId10"/>
    <p:sldLayoutId id="214748384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hyperlink" Target="http://chronopolis.sdsc.edu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dr_ho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18" y="1524000"/>
            <a:ext cx="8846402" cy="2590799"/>
          </a:xfrm>
          <a:prstGeom prst="rect">
            <a:avLst/>
          </a:prstGeom>
          <a:effectLst>
            <a:softEdge rad="1524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mtClean="0"/>
              <a:t>Background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Chronopolis Goals</a:t>
            </a:r>
          </a:p>
        </p:txBody>
      </p:sp>
      <p:grpSp>
        <p:nvGrpSpPr>
          <p:cNvPr id="16386" name="Group 27"/>
          <p:cNvGrpSpPr>
            <a:grpSpLocks/>
          </p:cNvGrpSpPr>
          <p:nvPr/>
        </p:nvGrpSpPr>
        <p:grpSpPr bwMode="auto">
          <a:xfrm>
            <a:off x="1446213" y="1524000"/>
            <a:ext cx="6529387" cy="2574925"/>
            <a:chOff x="1445655" y="1524000"/>
            <a:chExt cx="6529269" cy="2574548"/>
          </a:xfrm>
        </p:grpSpPr>
        <p:sp>
          <p:nvSpPr>
            <p:cNvPr id="16" name="Rectangle 15"/>
            <p:cNvSpPr/>
            <p:nvPr/>
          </p:nvSpPr>
          <p:spPr bwMode="auto">
            <a:xfrm>
              <a:off x="1445655" y="1524000"/>
              <a:ext cx="6529269" cy="25745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</a:rPr>
                <a:t>Data </a:t>
              </a:r>
              <a:r>
                <a:rPr lang="en-US" b="1" dirty="0">
                  <a:solidFill>
                    <a:schemeClr val="bg1"/>
                  </a:solidFill>
                </a:rPr>
                <a:t>Grid supporting a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</a:rPr>
                <a:t>Long</a:t>
              </a:r>
              <a:r>
                <a:rPr lang="en-US" b="1" dirty="0">
                  <a:solidFill>
                    <a:schemeClr val="bg1"/>
                  </a:solidFill>
                </a:rPr>
                <a:t>-term Preservation Service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1" dirty="0">
                <a:solidFill>
                  <a:srgbClr val="FFFF00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rgbClr val="FFFFFF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rgbClr val="FFFFFF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rgbClr val="FFFFFF"/>
                </a:solidFill>
              </a:endParaRPr>
            </a:p>
          </p:txBody>
        </p:sp>
        <p:sp>
          <p:nvSpPr>
            <p:cNvPr id="2" name="Rectangle 11"/>
            <p:cNvSpPr>
              <a:spLocks noChangeArrowheads="1"/>
            </p:cNvSpPr>
            <p:nvPr/>
          </p:nvSpPr>
          <p:spPr bwMode="auto">
            <a:xfrm>
              <a:off x="1656788" y="2623977"/>
              <a:ext cx="2001802" cy="124124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rPr>
                <a:t>Data Migration </a:t>
              </a:r>
              <a:r>
                <a:rPr lang="en-US" sz="1600" b="1" dirty="0">
                  <a:solidFill>
                    <a:schemeClr val="bg1"/>
                  </a:solidFill>
                  <a:latin typeface="+mn-lt"/>
                  <a:cs typeface="+mn-cs"/>
                </a:rPr>
                <a:t/>
              </a:r>
              <a:br>
                <a:rPr lang="en-US" sz="1600" b="1" dirty="0">
                  <a:solidFill>
                    <a:schemeClr val="bg1"/>
                  </a:solidFill>
                  <a:latin typeface="+mn-lt"/>
                  <a:cs typeface="+mn-cs"/>
                </a:rPr>
              </a:br>
              <a:r>
                <a:rPr lang="en-US" sz="1600" dirty="0">
                  <a:latin typeface="+mn-lt"/>
                  <a:cs typeface="+mn-cs"/>
                </a:rPr>
                <a:t>to  next generation</a:t>
              </a:r>
              <a:br>
                <a:rPr lang="en-US" sz="1600" dirty="0">
                  <a:latin typeface="+mn-lt"/>
                  <a:cs typeface="+mn-cs"/>
                </a:rPr>
              </a:br>
              <a:r>
                <a:rPr lang="en-US" sz="1600" dirty="0">
                  <a:latin typeface="+mn-lt"/>
                  <a:cs typeface="+mn-cs"/>
                </a:rPr>
                <a:t>technologies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latin typeface="+mn-lt"/>
                <a:cs typeface="+mn-cs"/>
              </a:endParaRPr>
            </a:p>
          </p:txBody>
        </p:sp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5868350" y="2623977"/>
              <a:ext cx="1863691" cy="124124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rPr>
                <a:t>Trust </a:t>
              </a:r>
              <a:r>
                <a:rPr lang="en-US" sz="1600" dirty="0">
                  <a:solidFill>
                    <a:schemeClr val="bg1"/>
                  </a:solidFill>
                  <a:latin typeface="+mn-lt"/>
                  <a:cs typeface="+mn-cs"/>
                </a:rPr>
                <a:t/>
              </a:r>
              <a:br>
                <a:rPr lang="en-US" sz="1600" dirty="0">
                  <a:solidFill>
                    <a:schemeClr val="bg1"/>
                  </a:solidFill>
                  <a:latin typeface="+mn-lt"/>
                  <a:cs typeface="+mn-cs"/>
                </a:rPr>
              </a:br>
              <a:r>
                <a:rPr lang="en-US" sz="1600" dirty="0">
                  <a:latin typeface="+mn-lt"/>
                  <a:cs typeface="+mn-cs"/>
                </a:rPr>
                <a:t>Agreements </a:t>
              </a:r>
              <a:br>
                <a:rPr lang="en-US" sz="1600" dirty="0">
                  <a:latin typeface="+mn-lt"/>
                  <a:cs typeface="+mn-cs"/>
                </a:rPr>
              </a:br>
              <a:r>
                <a:rPr lang="en-US" sz="1600" dirty="0">
                  <a:latin typeface="+mn-lt"/>
                  <a:cs typeface="+mn-cs"/>
                </a:rPr>
                <a:t>between sites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latin typeface="+mn-lt"/>
                <a:cs typeface="+mn-cs"/>
              </a:endParaRPr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3761775" y="2623977"/>
              <a:ext cx="2001802" cy="124124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rPr>
                <a:t>Replication </a:t>
              </a:r>
              <a:r>
                <a:rPr lang="en-US" sz="1600" dirty="0">
                  <a:solidFill>
                    <a:schemeClr val="bg1"/>
                  </a:solidFill>
                  <a:latin typeface="+mn-lt"/>
                  <a:cs typeface="+mn-cs"/>
                </a:rPr>
                <a:t/>
              </a:r>
              <a:br>
                <a:rPr lang="en-US" sz="1600" dirty="0">
                  <a:solidFill>
                    <a:schemeClr val="bg1"/>
                  </a:solidFill>
                  <a:latin typeface="+mn-lt"/>
                  <a:cs typeface="+mn-cs"/>
                </a:rPr>
              </a:br>
              <a:r>
                <a:rPr lang="en-US" sz="1600" dirty="0">
                  <a:latin typeface="+mn-lt"/>
                  <a:cs typeface="+mn-cs"/>
                </a:rPr>
                <a:t>of data at multiple, </a:t>
              </a:r>
              <a:br>
                <a:rPr lang="en-US" sz="1600" dirty="0">
                  <a:latin typeface="+mn-lt"/>
                  <a:cs typeface="+mn-cs"/>
                </a:rPr>
              </a:br>
              <a:r>
                <a:rPr lang="en-US" sz="1600" dirty="0">
                  <a:latin typeface="+mn-lt"/>
                  <a:cs typeface="+mn-cs"/>
                </a:rPr>
                <a:t>geographically </a:t>
              </a:r>
              <a:br>
                <a:rPr lang="en-US" sz="1600" dirty="0">
                  <a:latin typeface="+mn-lt"/>
                  <a:cs typeface="+mn-cs"/>
                </a:rPr>
              </a:br>
              <a:r>
                <a:rPr lang="en-US" sz="1600" dirty="0">
                  <a:latin typeface="+mn-lt"/>
                  <a:cs typeface="+mn-cs"/>
                </a:rPr>
                <a:t>distinct sites</a:t>
              </a:r>
            </a:p>
          </p:txBody>
        </p:sp>
      </p:grpSp>
      <p:grpSp>
        <p:nvGrpSpPr>
          <p:cNvPr id="16387" name="Group 22"/>
          <p:cNvGrpSpPr>
            <a:grpSpLocks/>
          </p:cNvGrpSpPr>
          <p:nvPr/>
        </p:nvGrpSpPr>
        <p:grpSpPr bwMode="auto">
          <a:xfrm>
            <a:off x="2500313" y="5510213"/>
            <a:ext cx="4141787" cy="976312"/>
            <a:chOff x="4648200" y="5076675"/>
            <a:chExt cx="4141788" cy="976313"/>
          </a:xfrm>
        </p:grpSpPr>
        <p:grpSp>
          <p:nvGrpSpPr>
            <p:cNvPr id="16395" name="Group 34"/>
            <p:cNvGrpSpPr>
              <a:grpSpLocks/>
            </p:cNvGrpSpPr>
            <p:nvPr/>
          </p:nvGrpSpPr>
          <p:grpSpPr bwMode="auto">
            <a:xfrm>
              <a:off x="5715000" y="5334000"/>
              <a:ext cx="3074988" cy="644525"/>
              <a:chOff x="5867400" y="5257800"/>
              <a:chExt cx="3075314" cy="644525"/>
            </a:xfrm>
          </p:grpSpPr>
          <p:pic>
            <p:nvPicPr>
              <p:cNvPr id="29" name="Picture 6" descr="ncar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8229851" y="5257650"/>
                <a:ext cx="712863" cy="609601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16398" name="Picture 8" descr="umiacs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010400" y="5486400"/>
                <a:ext cx="1066800" cy="409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9" name="Picture 2" descr="SDSClogo-plusname-red"/>
              <p:cNvPicPr>
                <a:picLocks noChangeAspect="1" noChangeArrowheads="1"/>
              </p:cNvPicPr>
              <p:nvPr/>
            </p:nvPicPr>
            <p:blipFill>
              <a:blip r:embed="rId5"/>
              <a:srcRect l="13792" r="13792" b="31033"/>
              <a:stretch>
                <a:fillRect/>
              </a:stretch>
            </p:blipFill>
            <p:spPr bwMode="auto">
              <a:xfrm>
                <a:off x="7086600" y="5257800"/>
                <a:ext cx="960120" cy="22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6400" name="Group 15"/>
              <p:cNvGrpSpPr>
                <a:grpSpLocks/>
              </p:cNvGrpSpPr>
              <p:nvPr/>
            </p:nvGrpSpPr>
            <p:grpSpPr bwMode="auto">
              <a:xfrm>
                <a:off x="5867400" y="5257800"/>
                <a:ext cx="1031052" cy="644525"/>
                <a:chOff x="6705600" y="1524000"/>
                <a:chExt cx="1744858" cy="1100956"/>
              </a:xfrm>
            </p:grpSpPr>
            <p:pic>
              <p:nvPicPr>
                <p:cNvPr id="16401" name="Picture 7" descr="libs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6705600" y="1524000"/>
                  <a:ext cx="1676400" cy="11009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402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6705602" y="1524000"/>
                  <a:ext cx="1744856" cy="3942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900" b="1">
                      <a:solidFill>
                        <a:schemeClr val="bg1"/>
                      </a:solidFill>
                      <a:latin typeface="Calibri" pitchFamily="34" charset="0"/>
                      <a:ea typeface="ヒラギノ角ゴ Pro W3"/>
                      <a:cs typeface="ヒラギノ角ゴ Pro W3"/>
                    </a:rPr>
                    <a:t>UCSD Libraries</a:t>
                  </a:r>
                </a:p>
              </p:txBody>
            </p:sp>
          </p:grpSp>
        </p:grpSp>
        <p:pic>
          <p:nvPicPr>
            <p:cNvPr id="16396" name="Picture 6" descr="LC logo.jp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48200" y="5076675"/>
              <a:ext cx="895350" cy="976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388" name="Group 24"/>
          <p:cNvGrpSpPr>
            <a:grpSpLocks/>
          </p:cNvGrpSpPr>
          <p:nvPr/>
        </p:nvGrpSpPr>
        <p:grpSpPr bwMode="auto">
          <a:xfrm>
            <a:off x="2286000" y="4219575"/>
            <a:ext cx="4724400" cy="1006475"/>
            <a:chOff x="609600" y="2438400"/>
            <a:chExt cx="4724400" cy="1006852"/>
          </a:xfrm>
        </p:grpSpPr>
        <p:grpSp>
          <p:nvGrpSpPr>
            <p:cNvPr id="16389" name="Group 23"/>
            <p:cNvGrpSpPr>
              <a:grpSpLocks/>
            </p:cNvGrpSpPr>
            <p:nvPr/>
          </p:nvGrpSpPr>
          <p:grpSpPr bwMode="auto">
            <a:xfrm>
              <a:off x="609600" y="2438400"/>
              <a:ext cx="4724400" cy="914400"/>
              <a:chOff x="533400" y="3048000"/>
              <a:chExt cx="4724400" cy="914400"/>
            </a:xfrm>
          </p:grpSpPr>
          <p:pic>
            <p:nvPicPr>
              <p:cNvPr id="16393" name="Picture 4" descr="http://www.greenroofs.org/boston/images/hires/Ballard1.JPG"/>
              <p:cNvPicPr>
                <a:picLocks noChangeAspect="1" noChangeArrowheads="1"/>
              </p:cNvPicPr>
              <p:nvPr/>
            </p:nvPicPr>
            <p:blipFill>
              <a:blip r:embed="rId8">
                <a:lum bright="-20000" contrast="-40000"/>
              </a:blip>
              <a:srcRect l="44391" t="27185" r="803" b="49667"/>
              <a:stretch>
                <a:fillRect/>
              </a:stretch>
            </p:blipFill>
            <p:spPr bwMode="auto">
              <a:xfrm>
                <a:off x="533400" y="3048000"/>
                <a:ext cx="4724400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" name="Rectangle 19"/>
              <p:cNvSpPr/>
              <p:nvPr/>
            </p:nvSpPr>
            <p:spPr>
              <a:xfrm>
                <a:off x="533400" y="3048000"/>
                <a:ext cx="4724400" cy="91474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390" name="Group 30"/>
            <p:cNvGrpSpPr>
              <a:grpSpLocks/>
            </p:cNvGrpSpPr>
            <p:nvPr/>
          </p:nvGrpSpPr>
          <p:grpSpPr bwMode="auto">
            <a:xfrm>
              <a:off x="1523871" y="2552700"/>
              <a:ext cx="3048000" cy="892552"/>
              <a:chOff x="1523871" y="2552700"/>
              <a:chExt cx="3048000" cy="89255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524000" y="2667086"/>
                <a:ext cx="3048000" cy="457371"/>
              </a:xfrm>
              <a:prstGeom prst="rect">
                <a:avLst/>
              </a:prstGeom>
              <a:solidFill>
                <a:srgbClr val="928962">
                  <a:alpha val="68000"/>
                </a:srgb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16392" name="TextBox 29"/>
              <p:cNvSpPr txBox="1">
                <a:spLocks noChangeArrowheads="1"/>
              </p:cNvSpPr>
              <p:nvPr/>
            </p:nvSpPr>
            <p:spPr bwMode="auto">
              <a:xfrm>
                <a:off x="1524493" y="2552700"/>
                <a:ext cx="2971186" cy="892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b="1">
                    <a:solidFill>
                      <a:schemeClr val="bg1"/>
                    </a:solidFill>
                    <a:latin typeface="Calibri" pitchFamily="34" charset="0"/>
                  </a:rPr>
                  <a:t>Data Providers</a:t>
                </a:r>
                <a:br>
                  <a:rPr lang="en-US" b="1">
                    <a:solidFill>
                      <a:schemeClr val="bg1"/>
                    </a:solidFill>
                    <a:latin typeface="Calibri" pitchFamily="34" charset="0"/>
                  </a:rPr>
                </a:br>
                <a:r>
                  <a:rPr lang="en-US" sz="1600" b="1">
                    <a:solidFill>
                      <a:schemeClr val="bg1"/>
                    </a:solidFill>
                    <a:latin typeface="Calibri" pitchFamily="34" charset="0"/>
                  </a:rPr>
                  <a:t>(Data repositories, libraries, etc.)</a:t>
                </a:r>
              </a:p>
              <a:p>
                <a:pPr algn="ctr"/>
                <a:endParaRPr lang="en-US">
                  <a:latin typeface="Calibri" pitchFamily="34" charset="0"/>
                </a:endParaRPr>
              </a:p>
            </p:txBody>
          </p:sp>
        </p:grpSp>
      </p:grpSp>
    </p:spTree>
  </p:cSld>
  <p:clrMapOvr>
    <a:masterClrMapping/>
  </p:clrMapOvr>
  <p:transition advTm="123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Chronopolis: Basic 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 rtlCol="0">
            <a:normAutofit fontScale="62500" lnSpcReduction="20000"/>
          </a:bodyPr>
          <a:lstStyle/>
          <a:p>
            <a:pPr indent="0" fontAlgn="auto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indent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Based on a 3-node federated data grid at geographically separate sites</a:t>
            </a:r>
            <a:br>
              <a:rPr lang="en-US" dirty="0" smtClean="0"/>
            </a:br>
            <a:endParaRPr lang="en-US" dirty="0" smtClean="0"/>
          </a:p>
          <a:p>
            <a:pPr indent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Current capacity of up to 50 TB of data per node (150 TB total) </a:t>
            </a:r>
          </a:p>
          <a:p>
            <a:pPr indent="0" fontAlgn="auto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indent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Using Storage Resource Broker (SRB) for data management</a:t>
            </a:r>
          </a:p>
          <a:p>
            <a:pPr indent="0" fontAlgn="auto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indent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Using BagIt and SRB protocols to transfer data</a:t>
            </a:r>
          </a:p>
          <a:p>
            <a:pPr indent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indent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Using several monitoring tools: Auditing Control Environment (ACE), SRB Replication Monitor, SRB System Monitor</a:t>
            </a:r>
          </a:p>
          <a:p>
            <a:pPr indent="0" fontAlgn="auto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indent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Analyzing metadata that is created by the various parts of the system</a:t>
            </a:r>
          </a:p>
          <a:p>
            <a:pPr indent="0" fontAlgn="auto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indent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Writing best practices documents for clients and partners</a:t>
            </a:r>
          </a:p>
          <a:p>
            <a:pPr indent="0" fontAlgn="auto">
              <a:spcAft>
                <a:spcPts val="0"/>
              </a:spcAft>
              <a:buFontTx/>
              <a:buChar char="•"/>
              <a:defRPr/>
            </a:pPr>
            <a:endParaRPr lang="en-US" sz="4000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Chronopolis Management</a:t>
            </a:r>
          </a:p>
        </p:txBody>
      </p:sp>
      <p:sp>
        <p:nvSpPr>
          <p:cNvPr id="19458" name="Content Placeholder 2"/>
          <p:cNvSpPr>
            <a:spLocks/>
          </p:cNvSpPr>
          <p:nvPr/>
        </p:nvSpPr>
        <p:spPr bwMode="auto">
          <a:xfrm>
            <a:off x="685800" y="1828800"/>
            <a:ext cx="5257800" cy="441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/>
          <a:lstStyle/>
          <a:p>
            <a:pPr marL="349250" indent="-349250">
              <a:spcBef>
                <a:spcPts val="2400"/>
              </a:spcBef>
              <a:buFont typeface="Wingdings 2" pitchFamily="18" charset="2"/>
              <a:buChar char=""/>
            </a:pPr>
            <a:r>
              <a:rPr lang="en-US">
                <a:latin typeface="Calibri" pitchFamily="34" charset="0"/>
              </a:rPr>
              <a:t>Chronopolis is being developed by a national consortium led by SDSC and the UCSD Libraries.</a:t>
            </a:r>
          </a:p>
          <a:p>
            <a:pPr marL="349250" indent="-349250">
              <a:spcBef>
                <a:spcPts val="2400"/>
              </a:spcBef>
              <a:buFont typeface="Wingdings 2" pitchFamily="18" charset="2"/>
              <a:buChar char=""/>
            </a:pPr>
            <a:r>
              <a:rPr lang="en-US">
                <a:latin typeface="Calibri" pitchFamily="34" charset="0"/>
              </a:rPr>
              <a:t>Initial Chronopolis nodes include:</a:t>
            </a:r>
          </a:p>
          <a:p>
            <a:pPr marL="685800" lvl="1" indent="-336550">
              <a:spcBef>
                <a:spcPts val="1200"/>
              </a:spcBef>
              <a:buClr>
                <a:srgbClr val="A6A6A6"/>
              </a:buClr>
              <a:buFont typeface="Wingdings 2" pitchFamily="18" charset="2"/>
              <a:buChar char=""/>
            </a:pPr>
            <a:r>
              <a:rPr lang="en-US" sz="2200">
                <a:latin typeface="Calibri" pitchFamily="34" charset="0"/>
              </a:rPr>
              <a:t>SDSC and the UCSD Libraries </a:t>
            </a:r>
            <a:br>
              <a:rPr lang="en-US" sz="2200">
                <a:latin typeface="Calibri" pitchFamily="34" charset="0"/>
              </a:rPr>
            </a:br>
            <a:r>
              <a:rPr lang="en-US" sz="2200">
                <a:latin typeface="Calibri" pitchFamily="34" charset="0"/>
              </a:rPr>
              <a:t>at UC San Diego</a:t>
            </a:r>
          </a:p>
          <a:p>
            <a:pPr marL="685800" lvl="1" indent="-336550">
              <a:spcBef>
                <a:spcPts val="1200"/>
              </a:spcBef>
              <a:buClr>
                <a:srgbClr val="A6A6A6"/>
              </a:buClr>
              <a:buFont typeface="Wingdings 2" pitchFamily="18" charset="2"/>
              <a:buChar char=""/>
            </a:pPr>
            <a:r>
              <a:rPr lang="en-US" sz="2200">
                <a:latin typeface="Calibri" pitchFamily="34" charset="0"/>
              </a:rPr>
              <a:t>University of Maryland Institute for Advanced Computer Studies (UMIACS)</a:t>
            </a:r>
          </a:p>
          <a:p>
            <a:pPr marL="685800" lvl="1" indent="-336550">
              <a:spcBef>
                <a:spcPts val="1200"/>
              </a:spcBef>
              <a:buClr>
                <a:srgbClr val="A6A6A6"/>
              </a:buClr>
              <a:buFont typeface="Wingdings 2" pitchFamily="18" charset="2"/>
              <a:buChar char=""/>
            </a:pPr>
            <a:r>
              <a:rPr lang="en-US" sz="2200">
                <a:latin typeface="Calibri" pitchFamily="34" charset="0"/>
              </a:rPr>
              <a:t>National Center for Atmospheric Research (NCAR) in Boulder, CO</a:t>
            </a:r>
          </a:p>
        </p:txBody>
      </p:sp>
      <p:pic>
        <p:nvPicPr>
          <p:cNvPr id="19459" name="Picture 6" descr="nc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4545013"/>
            <a:ext cx="1971675" cy="147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8" descr="umiac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6375" y="3781425"/>
            <a:ext cx="19018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2" descr="SDSClogo-plusname-r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3028950"/>
            <a:ext cx="22098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462" name="Group 15"/>
          <p:cNvGrpSpPr>
            <a:grpSpLocks/>
          </p:cNvGrpSpPr>
          <p:nvPr/>
        </p:nvGrpSpPr>
        <p:grpSpPr bwMode="auto">
          <a:xfrm>
            <a:off x="6705600" y="1744663"/>
            <a:ext cx="1676400" cy="1101725"/>
            <a:chOff x="6705600" y="1524000"/>
            <a:chExt cx="1676400" cy="1100956"/>
          </a:xfrm>
        </p:grpSpPr>
        <p:pic>
          <p:nvPicPr>
            <p:cNvPr id="19463" name="Picture 7" descr="libs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705600" y="1524000"/>
              <a:ext cx="1676400" cy="11009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4" name="TextBox 14"/>
            <p:cNvSpPr txBox="1">
              <a:spLocks noChangeArrowheads="1"/>
            </p:cNvSpPr>
            <p:nvPr/>
          </p:nvSpPr>
          <p:spPr bwMode="auto">
            <a:xfrm>
              <a:off x="6705600" y="1524000"/>
              <a:ext cx="1157288" cy="260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>
                  <a:latin typeface="Calibri" pitchFamily="34" charset="0"/>
                  <a:ea typeface="ヒラギノ角ゴ Pro W3"/>
                  <a:cs typeface="ヒラギノ角ゴ Pro W3"/>
                </a:rPr>
                <a:t>UCSD Libraries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SDSC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Founded in 1985 with a $170 million grant from the National Science Foundation's Supercomputer Centers program, SDSC is an organized research unit of the University of California, San </a:t>
            </a:r>
            <a:r>
              <a:rPr lang="en-US" dirty="0" smtClean="0"/>
              <a:t>Diego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Its </a:t>
            </a:r>
            <a:r>
              <a:rPr lang="en-US" dirty="0"/>
              <a:t>staff of more than 300 includes</a:t>
            </a:r>
            <a:r>
              <a:rPr lang="en-US" dirty="0" smtClean="0"/>
              <a:t> professionals </a:t>
            </a:r>
            <a:r>
              <a:rPr lang="en-US" dirty="0"/>
              <a:t>in multidisciplinary science and technology including</a:t>
            </a:r>
            <a:r>
              <a:rPr lang="en-US" dirty="0" smtClean="0"/>
              <a:t> software development; </a:t>
            </a:r>
            <a:r>
              <a:rPr lang="en-US" dirty="0"/>
              <a:t>data management, analysis and preservation; visualization;</a:t>
            </a:r>
            <a:r>
              <a:rPr lang="en-US" dirty="0" smtClean="0"/>
              <a:t> high-end computing; and </a:t>
            </a:r>
            <a:r>
              <a:rPr lang="en-US" dirty="0"/>
              <a:t>code optimization for a variety of scientific </a:t>
            </a:r>
            <a:r>
              <a:rPr lang="en-US" dirty="0" smtClean="0"/>
              <a:t>applications</a:t>
            </a:r>
            <a:br>
              <a:rPr lang="en-US" dirty="0" smtClean="0"/>
            </a:b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SDSC </a:t>
            </a:r>
            <a:r>
              <a:rPr lang="en-US" dirty="0"/>
              <a:t>is a founding member of the the TeraGrid, a multi-year effort to build and maintain the world's most powerful and comprehensive distributed computational infrastructure for open scientific research.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NCAR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UMIACS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Interdisciplinary </a:t>
            </a:r>
            <a:r>
              <a:rPr lang="en-US" dirty="0"/>
              <a:t>research institute with a broad range of research programs at the interface between computer science and </a:t>
            </a:r>
            <a:r>
              <a:rPr lang="en-US" dirty="0" smtClean="0"/>
              <a:t>other disciplines</a:t>
            </a:r>
            <a:br>
              <a:rPr lang="en-US" dirty="0" smtClean="0"/>
            </a:b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 Annual </a:t>
            </a:r>
            <a:r>
              <a:rPr lang="en-US" dirty="0"/>
              <a:t>budget around $25M, primarily coming from NSF, </a:t>
            </a:r>
            <a:r>
              <a:rPr lang="en-US" dirty="0" err="1"/>
              <a:t>DoD</a:t>
            </a:r>
            <a:r>
              <a:rPr lang="en-US" dirty="0"/>
              <a:t>, NASA, NIH</a:t>
            </a:r>
            <a:r>
              <a:rPr lang="en-US" dirty="0" smtClean="0"/>
              <a:t>, and Industry</a:t>
            </a:r>
            <a:br>
              <a:rPr lang="en-US" dirty="0" smtClean="0"/>
            </a:b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Over </a:t>
            </a:r>
            <a:r>
              <a:rPr lang="en-US" dirty="0"/>
              <a:t>65 faculty from Computer Science, Engineering, </a:t>
            </a:r>
            <a:r>
              <a:rPr lang="en-US" dirty="0" smtClean="0"/>
              <a:t>Information Sciences</a:t>
            </a:r>
            <a:r>
              <a:rPr lang="en-US" dirty="0"/>
              <a:t>, Linguistics, Life Sciences, and Social Sciences.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5" descr="clipboar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485395">
            <a:off x="5856288" y="2767013"/>
            <a:ext cx="2689225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Chronopolis Lessons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Complexities of multi-organizational model</a:t>
            </a:r>
          </a:p>
          <a:p>
            <a:pPr lvl="1"/>
            <a:r>
              <a:rPr lang="en-US" smtClean="0"/>
              <a:t>MOUs, SLAs, multiple business offices, etc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Benefit of staff – breadth and</a:t>
            </a:r>
            <a:br>
              <a:rPr lang="en-US" smtClean="0"/>
            </a:br>
            <a:r>
              <a:rPr lang="en-US" smtClean="0"/>
              <a:t>depth as well as redundancy</a:t>
            </a:r>
          </a:p>
          <a:p>
            <a:endParaRPr lang="en-US" smtClean="0"/>
          </a:p>
          <a:p>
            <a:r>
              <a:rPr lang="en-US" smtClean="0"/>
              <a:t>Wider palette of tools and </a:t>
            </a:r>
            <a:br>
              <a:rPr lang="en-US" smtClean="0"/>
            </a:br>
            <a:r>
              <a:rPr lang="en-US" smtClean="0"/>
              <a:t>diversity of infrastructure</a:t>
            </a:r>
          </a:p>
        </p:txBody>
      </p:sp>
    </p:spTree>
  </p:cSld>
  <p:clrMapOvr>
    <a:masterClrMapping/>
  </p:clrMapOvr>
  <p:transition advTm="122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mtClean="0"/>
              <a:t>Membership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868362"/>
          </a:xfrm>
        </p:spPr>
        <p:txBody>
          <a:bodyPr/>
          <a:lstStyle/>
          <a:p>
            <a:r>
              <a:rPr lang="en-US" smtClean="0">
                <a:cs typeface="Arial" charset="0"/>
              </a:rPr>
              <a:t>Current Chronopolis collections</a:t>
            </a:r>
          </a:p>
        </p:txBody>
      </p:sp>
      <p:grpSp>
        <p:nvGrpSpPr>
          <p:cNvPr id="25602" name="Group 11"/>
          <p:cNvGrpSpPr>
            <a:grpSpLocks/>
          </p:cNvGrpSpPr>
          <p:nvPr/>
        </p:nvGrpSpPr>
        <p:grpSpPr bwMode="auto">
          <a:xfrm>
            <a:off x="609600" y="5678488"/>
            <a:ext cx="4724400" cy="844550"/>
            <a:chOff x="4114800" y="5105400"/>
            <a:chExt cx="4724400" cy="842963"/>
          </a:xfrm>
        </p:grpSpPr>
        <p:pic>
          <p:nvPicPr>
            <p:cNvPr id="25608" name="Picture 8" descr="cd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53200" y="5181600"/>
              <a:ext cx="8382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9" name="Picture 2" descr="part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14800" y="5105400"/>
              <a:ext cx="838200" cy="842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0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772400" y="5257800"/>
              <a:ext cx="1066800" cy="646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1" name="Picture 9" descr="icpsr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257800" y="5638800"/>
              <a:ext cx="10668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603" name="Group 17"/>
          <p:cNvGrpSpPr>
            <a:grpSpLocks/>
          </p:cNvGrpSpPr>
          <p:nvPr/>
        </p:nvGrpSpPr>
        <p:grpSpPr bwMode="auto">
          <a:xfrm>
            <a:off x="3886200" y="1524000"/>
            <a:ext cx="4876800" cy="3962400"/>
            <a:chOff x="4191000" y="533400"/>
            <a:chExt cx="4419600" cy="3283721"/>
          </a:xfrm>
        </p:grpSpPr>
        <p:pic>
          <p:nvPicPr>
            <p:cNvPr id="25606" name="Picture 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191000" y="533400"/>
              <a:ext cx="4419600" cy="3283721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sp>
          <p:nvSpPr>
            <p:cNvPr id="25607" name="TextBox 14"/>
            <p:cNvSpPr txBox="1">
              <a:spLocks noChangeArrowheads="1"/>
            </p:cNvSpPr>
            <p:nvPr/>
          </p:nvSpPr>
          <p:spPr bwMode="auto">
            <a:xfrm>
              <a:off x="4648200" y="609600"/>
              <a:ext cx="26670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>
                  <a:solidFill>
                    <a:srgbClr val="FF0000"/>
                  </a:solidFill>
                  <a:latin typeface="Corbel" pitchFamily="34" charset="0"/>
                </a:rPr>
                <a:t>March 2009</a:t>
              </a:r>
            </a:p>
          </p:txBody>
        </p:sp>
      </p:grpSp>
      <p:sp>
        <p:nvSpPr>
          <p:cNvPr id="25604" name="Content Placeholder 2"/>
          <p:cNvSpPr txBox="1">
            <a:spLocks/>
          </p:cNvSpPr>
          <p:nvPr/>
        </p:nvSpPr>
        <p:spPr bwMode="auto">
          <a:xfrm>
            <a:off x="228600" y="1524000"/>
            <a:ext cx="3581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ts val="1200"/>
              </a:spcBef>
            </a:pPr>
            <a:r>
              <a:rPr lang="en-US" b="1">
                <a:solidFill>
                  <a:srgbClr val="000000"/>
                </a:solidFill>
                <a:latin typeface="Calibri" pitchFamily="34" charset="0"/>
              </a:rPr>
              <a:t>Data Providers:</a:t>
            </a:r>
          </a:p>
          <a:p>
            <a:pPr marL="342900" indent="-342900" eaLnBrk="0" hangingPunct="0">
              <a:spcBef>
                <a:spcPts val="1200"/>
              </a:spcBef>
              <a:buFont typeface="Arial" charset="0"/>
              <a:buChar char="•"/>
            </a:pPr>
            <a:r>
              <a:rPr lang="en-US" sz="1600" b="1">
                <a:solidFill>
                  <a:schemeClr val="tx2"/>
                </a:solidFill>
                <a:latin typeface="Calibri" pitchFamily="34" charset="0"/>
              </a:rPr>
              <a:t>Inter-university Consortium of Political and Social Research </a:t>
            </a:r>
            <a:r>
              <a:rPr lang="en-US" sz="1600">
                <a:latin typeface="Calibri" pitchFamily="34" charset="0"/>
              </a:rPr>
              <a:t>–</a:t>
            </a:r>
            <a:br>
              <a:rPr lang="en-US" sz="1600">
                <a:latin typeface="Calibri" pitchFamily="34" charset="0"/>
              </a:rPr>
            </a:br>
            <a:r>
              <a:rPr lang="en-US" sz="1400">
                <a:latin typeface="Calibri" pitchFamily="34" charset="0"/>
              </a:rPr>
              <a:t>preservation copy of all collections including 40 years of social science data and Census</a:t>
            </a:r>
            <a:endParaRPr lang="en-US" sz="1600">
              <a:latin typeface="Calibri" pitchFamily="34" charset="0"/>
            </a:endParaRPr>
          </a:p>
          <a:p>
            <a:pPr marL="342900" indent="-342900" eaLnBrk="0" hangingPunct="0">
              <a:spcBef>
                <a:spcPts val="1200"/>
              </a:spcBef>
              <a:buFont typeface="Arial" charset="0"/>
              <a:buChar char="•"/>
            </a:pPr>
            <a:r>
              <a:rPr lang="en-US" sz="1600" b="1">
                <a:solidFill>
                  <a:schemeClr val="tx2"/>
                </a:solidFill>
                <a:latin typeface="Calibri" pitchFamily="34" charset="0"/>
              </a:rPr>
              <a:t>California Digital Library </a:t>
            </a:r>
            <a:r>
              <a:rPr lang="en-US" sz="1600">
                <a:latin typeface="Calibri" pitchFamily="34" charset="0"/>
              </a:rPr>
              <a:t>–</a:t>
            </a:r>
            <a:br>
              <a:rPr lang="en-US" sz="1600">
                <a:latin typeface="Calibri" pitchFamily="34" charset="0"/>
              </a:rPr>
            </a:br>
            <a:r>
              <a:rPr lang="en-US" sz="1400">
                <a:latin typeface="Calibri" pitchFamily="34" charset="0"/>
              </a:rPr>
              <a:t>political and government web crawls, Web-at-risk collection</a:t>
            </a:r>
            <a:endParaRPr lang="en-US" sz="1600">
              <a:latin typeface="Calibri" pitchFamily="34" charset="0"/>
            </a:endParaRPr>
          </a:p>
          <a:p>
            <a:pPr marL="342900" indent="-342900" eaLnBrk="0" hangingPunct="0">
              <a:spcBef>
                <a:spcPts val="1200"/>
              </a:spcBef>
              <a:buFont typeface="Arial" charset="0"/>
              <a:buChar char="•"/>
            </a:pPr>
            <a:r>
              <a:rPr lang="en-US" sz="1600" b="1">
                <a:solidFill>
                  <a:schemeClr val="tx2"/>
                </a:solidFill>
                <a:latin typeface="Calibri" pitchFamily="34" charset="0"/>
              </a:rPr>
              <a:t>SIO Explorer </a:t>
            </a:r>
            <a:r>
              <a:rPr lang="en-US" sz="1600">
                <a:latin typeface="Calibri" pitchFamily="34" charset="0"/>
              </a:rPr>
              <a:t>– </a:t>
            </a:r>
            <a:br>
              <a:rPr lang="en-US" sz="1600">
                <a:latin typeface="Calibri" pitchFamily="34" charset="0"/>
              </a:rPr>
            </a:br>
            <a:r>
              <a:rPr lang="en-US" sz="1400">
                <a:latin typeface="Calibri" pitchFamily="34" charset="0"/>
              </a:rPr>
              <a:t>data from 50 years of research voyages</a:t>
            </a:r>
            <a:endParaRPr lang="en-US" sz="1600">
              <a:latin typeface="Calibri" pitchFamily="34" charset="0"/>
            </a:endParaRPr>
          </a:p>
          <a:p>
            <a:pPr marL="342900" indent="-342900" eaLnBrk="0" hangingPunct="0">
              <a:spcBef>
                <a:spcPts val="1200"/>
              </a:spcBef>
              <a:buFont typeface="Arial" charset="0"/>
              <a:buChar char="•"/>
            </a:pPr>
            <a:r>
              <a:rPr lang="en-US" sz="1600" b="1">
                <a:solidFill>
                  <a:schemeClr val="tx2"/>
                </a:solidFill>
                <a:latin typeface="Calibri" pitchFamily="34" charset="0"/>
              </a:rPr>
              <a:t>NCSU Libraries  </a:t>
            </a:r>
            <a:r>
              <a:rPr lang="en-US" sz="1600">
                <a:latin typeface="Calibri" pitchFamily="34" charset="0"/>
              </a:rPr>
              <a:t>-- </a:t>
            </a:r>
            <a:br>
              <a:rPr lang="en-US" sz="1600">
                <a:latin typeface="Calibri" pitchFamily="34" charset="0"/>
              </a:rPr>
            </a:br>
            <a:r>
              <a:rPr lang="en-US" sz="1400">
                <a:latin typeface="Calibri" pitchFamily="34" charset="0"/>
              </a:rPr>
              <a:t>State and local geospatial data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25605" name="Rectangle 6"/>
          <p:cNvSpPr>
            <a:spLocks/>
          </p:cNvSpPr>
          <p:nvPr/>
        </p:nvSpPr>
        <p:spPr bwMode="auto">
          <a:xfrm>
            <a:off x="5729288" y="5921375"/>
            <a:ext cx="3208337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sz="2000">
                <a:latin typeface="Corbel" pitchFamily="34" charset="0"/>
                <a:hlinkClick r:id="rId7"/>
              </a:rPr>
              <a:t>http://chronopolis.sdsc.edu</a:t>
            </a:r>
            <a:endParaRPr lang="en-US" sz="2000">
              <a:latin typeface="Corbel" pitchFamily="34" charset="0"/>
            </a:endParaRPr>
          </a:p>
        </p:txBody>
      </p:sp>
    </p:spTree>
  </p:cSld>
  <p:clrMapOvr>
    <a:masterClrMapping/>
  </p:clrMapOvr>
  <p:transition advTm="122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New collections and customers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We’re looking for new customers!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What kinds of users?</a:t>
            </a:r>
          </a:p>
          <a:p>
            <a:pPr lvl="1"/>
            <a:r>
              <a:rPr lang="en-US" smtClean="0"/>
              <a:t>Chronopolis is:</a:t>
            </a:r>
          </a:p>
          <a:p>
            <a:pPr lvl="2"/>
            <a:r>
              <a:rPr lang="en-US" smtClean="0"/>
              <a:t>Large in scale</a:t>
            </a:r>
          </a:p>
          <a:p>
            <a:pPr lvl="2"/>
            <a:r>
              <a:rPr lang="en-US" smtClean="0"/>
              <a:t>Not designed as an access system</a:t>
            </a:r>
          </a:p>
          <a:p>
            <a:pPr lvl="2"/>
            <a:r>
              <a:rPr lang="en-US" smtClean="0"/>
              <a:t>Agnostic to content 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New nodes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We’re looking (possibly) for new nodes!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Who would want to join?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Organizations which see the value in geographic replication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Organizations which have some expertise/infrastructure but not the whole enterprise</a:t>
            </a:r>
            <a:br>
              <a:rPr lang="en-US" dirty="0" smtClean="0"/>
            </a:b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Why would they want to join?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Gain large preservation environment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New working relationships with other communities (possibly geographically-based)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mtClean="0"/>
              <a:t>Extensibility versus Cloning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Advice</a:t>
            </a:r>
          </a:p>
        </p:txBody>
      </p:sp>
      <p:sp>
        <p:nvSpPr>
          <p:cNvPr id="5837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Don’t re-invent the wheel: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Use existing tools and processes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Focus on your targeted, unique collections: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Local content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Shared collection foci</a:t>
            </a:r>
            <a:br>
              <a:rPr lang="en-US" dirty="0" smtClean="0"/>
            </a:b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Understand the underlying technologies and which would be of benefit (e.g. SRB</a:t>
            </a:r>
            <a:r>
              <a:rPr lang="en-US" smtClean="0"/>
              <a:t>, BagIt, </a:t>
            </a:r>
            <a:r>
              <a:rPr lang="en-US" dirty="0" smtClean="0"/>
              <a:t>ACE)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-65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ransition advTm="703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Thanks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1755</TotalTime>
  <Words>507</Words>
  <Application>Microsoft Macintosh PowerPoint</Application>
  <PresentationFormat>On-screen Show (4:3)</PresentationFormat>
  <Paragraphs>84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Calibri</vt:lpstr>
      <vt:lpstr>Arial</vt:lpstr>
      <vt:lpstr>ヒラギノ角ゴ Pro W3</vt:lpstr>
      <vt:lpstr>Wingdings 2</vt:lpstr>
      <vt:lpstr>Corbel</vt:lpstr>
      <vt:lpstr>Times</vt:lpstr>
      <vt:lpstr>Office Theme</vt:lpstr>
      <vt:lpstr>Slide 1</vt:lpstr>
      <vt:lpstr>Slide 2</vt:lpstr>
      <vt:lpstr>Chronopolis Goals</vt:lpstr>
      <vt:lpstr>Chronopolis: Basic Facts</vt:lpstr>
      <vt:lpstr>Chronopolis Management</vt:lpstr>
      <vt:lpstr>SDSC</vt:lpstr>
      <vt:lpstr>NCAR</vt:lpstr>
      <vt:lpstr>UMIACS</vt:lpstr>
      <vt:lpstr>Chronopolis Lessons</vt:lpstr>
      <vt:lpstr>Slide 10</vt:lpstr>
      <vt:lpstr>Current Chronopolis collections</vt:lpstr>
      <vt:lpstr>New collections and customers</vt:lpstr>
      <vt:lpstr>New nodes</vt:lpstr>
      <vt:lpstr>Slide 14</vt:lpstr>
      <vt:lpstr>Advice</vt:lpstr>
      <vt:lpstr>Thanks</vt:lpstr>
    </vt:vector>
  </TitlesOfParts>
  <Company>San Diego Supercomputer Center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Chronopolis</dc:title>
  <dc:creator>David Minor</dc:creator>
  <cp:lastModifiedBy>eengle</cp:lastModifiedBy>
  <cp:revision>25</cp:revision>
  <dcterms:created xsi:type="dcterms:W3CDTF">2009-06-16T19:55:50Z</dcterms:created>
  <dcterms:modified xsi:type="dcterms:W3CDTF">2009-07-01T18:32:12Z</dcterms:modified>
</cp:coreProperties>
</file>