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286" r:id="rId3"/>
    <p:sldId id="306" r:id="rId4"/>
    <p:sldId id="313" r:id="rId5"/>
    <p:sldId id="312" r:id="rId6"/>
    <p:sldId id="308" r:id="rId7"/>
    <p:sldId id="288" r:id="rId8"/>
    <p:sldId id="320" r:id="rId9"/>
    <p:sldId id="321" r:id="rId10"/>
    <p:sldId id="322" r:id="rId11"/>
    <p:sldId id="291" r:id="rId12"/>
    <p:sldId id="327" r:id="rId13"/>
    <p:sldId id="292" r:id="rId14"/>
    <p:sldId id="329" r:id="rId15"/>
    <p:sldId id="325" r:id="rId16"/>
    <p:sldId id="294" r:id="rId17"/>
    <p:sldId id="328" r:id="rId18"/>
    <p:sldId id="32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FF9900"/>
    <a:srgbClr val="3E6CA4"/>
    <a:srgbClr val="FFCC00"/>
    <a:srgbClr val="00FFCC"/>
    <a:srgbClr val="00FF99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3" autoAdjust="0"/>
    <p:restoredTop sz="95433" autoAdjust="0"/>
  </p:normalViewPr>
  <p:slideViewPr>
    <p:cSldViewPr>
      <p:cViewPr varScale="1">
        <p:scale>
          <a:sx n="92" d="100"/>
          <a:sy n="92" d="100"/>
        </p:scale>
        <p:origin x="-930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D5B98-9D0E-48BF-9713-D487E9699FAC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B97BC-6D73-4879-9BF5-E3EF1AC1E6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6088" y="720725"/>
            <a:ext cx="3422650" cy="256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4BDEC5-24CB-4256-8891-4AEB84C68E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6088" y="720725"/>
            <a:ext cx="3422650" cy="256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4BDEC5-24CB-4256-8891-4AEB84C68E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B97BC-6D73-4879-9BF5-E3EF1AC1E62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in_cd_laser.jpg"/>
          <p:cNvPicPr>
            <a:picLocks noChangeAspect="1"/>
          </p:cNvPicPr>
          <p:nvPr userDrawn="1"/>
        </p:nvPicPr>
        <p:blipFill>
          <a:blip r:embed="rId2" cstate="print"/>
          <a:srcRect l="68947" t="37692" r="1579"/>
          <a:stretch>
            <a:fillRect/>
          </a:stretch>
        </p:blipFill>
        <p:spPr>
          <a:xfrm>
            <a:off x="0" y="0"/>
            <a:ext cx="9798755" cy="708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99FFCC"/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Corbe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9900"/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NDIIPP Meeting, June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in_cd_laser.jpg"/>
          <p:cNvPicPr>
            <a:picLocks noChangeAspect="1"/>
          </p:cNvPicPr>
          <p:nvPr userDrawn="1"/>
        </p:nvPicPr>
        <p:blipFill>
          <a:blip r:embed="rId2" cstate="print"/>
          <a:srcRect l="68947" t="37692" r="1579"/>
          <a:stretch>
            <a:fillRect/>
          </a:stretch>
        </p:blipFill>
        <p:spPr>
          <a:xfrm>
            <a:off x="0" y="0"/>
            <a:ext cx="9798755" cy="708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99FFCC"/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  <a:lvl2pPr>
              <a:defRPr>
                <a:solidFill>
                  <a:schemeClr val="bg1"/>
                </a:solidFill>
                <a:latin typeface="Corbel" pitchFamily="34" charset="0"/>
              </a:defRPr>
            </a:lvl2pPr>
            <a:lvl3pPr>
              <a:defRPr>
                <a:solidFill>
                  <a:schemeClr val="bg1"/>
                </a:solidFill>
                <a:latin typeface="Corbel" pitchFamily="34" charset="0"/>
              </a:defRPr>
            </a:lvl3pPr>
            <a:lvl4pPr>
              <a:defRPr>
                <a:solidFill>
                  <a:schemeClr val="bg1"/>
                </a:solidFill>
                <a:latin typeface="Corbel" pitchFamily="34" charset="0"/>
              </a:defRPr>
            </a:lvl4pPr>
            <a:lvl5pPr>
              <a:defRPr>
                <a:solidFill>
                  <a:schemeClr val="bg1"/>
                </a:solidFill>
                <a:latin typeface="Corbe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981200" y="65087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9900"/>
                </a:solidFill>
                <a:latin typeface="Corbe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rbel" pitchFamily="34" charset="0"/>
                <a:ea typeface="+mn-ea"/>
                <a:cs typeface="+mn-cs"/>
              </a:rPr>
              <a:t>Blue Ribbon Task Force on Sustainable Digital Preservation and Access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rbe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in_cd_laser.jpg"/>
          <p:cNvPicPr>
            <a:picLocks noChangeAspect="1"/>
          </p:cNvPicPr>
          <p:nvPr userDrawn="1"/>
        </p:nvPicPr>
        <p:blipFill>
          <a:blip r:embed="rId2" cstate="print"/>
          <a:srcRect l="68947" t="37692" r="1579"/>
          <a:stretch>
            <a:fillRect/>
          </a:stretch>
        </p:blipFill>
        <p:spPr>
          <a:xfrm>
            <a:off x="0" y="0"/>
            <a:ext cx="9798755" cy="708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99FFCC"/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orbe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orbe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Corbe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Corbe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Corbe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orbe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orbe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Corbe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Corbe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Corbe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1981200" y="65087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9900"/>
                </a:solidFill>
                <a:latin typeface="Corbe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rbel" pitchFamily="34" charset="0"/>
                <a:ea typeface="+mn-ea"/>
                <a:cs typeface="+mn-cs"/>
              </a:rPr>
              <a:t>Blue Ribbon Task Force on Sustainable Digital Preservation and Access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rbe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in_cd_laser.jpg"/>
          <p:cNvPicPr>
            <a:picLocks noChangeAspect="1"/>
          </p:cNvPicPr>
          <p:nvPr userDrawn="1"/>
        </p:nvPicPr>
        <p:blipFill>
          <a:blip r:embed="rId13" cstate="print"/>
          <a:srcRect l="68947" t="37692" r="1579"/>
          <a:stretch>
            <a:fillRect/>
          </a:stretch>
        </p:blipFill>
        <p:spPr>
          <a:xfrm>
            <a:off x="0" y="0"/>
            <a:ext cx="9798755" cy="7086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3563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9900"/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Blue Ribbon Task Force on Sustainable Digital Preservation and Access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99FFCC"/>
          </a:solidFill>
          <a:latin typeface="Corbe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Corbe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Corbe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Corbe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Corbe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Corbe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447801"/>
            <a:ext cx="8534400" cy="1676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rgbClr val="FF9900"/>
                </a:solidFill>
                <a:latin typeface="Corbel" pitchFamily="34" charset="0"/>
              </a:rPr>
              <a:t>Update 2009:  </a:t>
            </a:r>
            <a:r>
              <a:rPr lang="en-US" sz="3600" dirty="0" smtClean="0">
                <a:solidFill>
                  <a:srgbClr val="99FFCC"/>
                </a:solidFill>
                <a:latin typeface="Corbel" pitchFamily="34" charset="0"/>
              </a:rPr>
              <a:t/>
            </a:r>
            <a:br>
              <a:rPr lang="en-US" sz="3600" dirty="0" smtClean="0">
                <a:solidFill>
                  <a:srgbClr val="99FFCC"/>
                </a:solidFill>
                <a:latin typeface="Corbel" pitchFamily="34" charset="0"/>
              </a:rPr>
            </a:br>
            <a:r>
              <a:rPr lang="en-US" sz="3600" b="1" dirty="0" smtClean="0">
                <a:solidFill>
                  <a:srgbClr val="99FFCC"/>
                </a:solidFill>
                <a:latin typeface="Corbel" pitchFamily="34" charset="0"/>
              </a:rPr>
              <a:t>Blue Ribbon Task Force on Sustainable Digital Preservation and Access</a:t>
            </a:r>
            <a:r>
              <a:rPr lang="en-US" sz="3600" dirty="0" smtClean="0">
                <a:solidFill>
                  <a:srgbClr val="99FFCC"/>
                </a:solidFill>
                <a:latin typeface="Corbel" pitchFamily="34" charset="0"/>
              </a:rPr>
              <a:t/>
            </a:r>
            <a:br>
              <a:rPr lang="en-US" sz="3600" dirty="0" smtClean="0">
                <a:solidFill>
                  <a:srgbClr val="99FFCC"/>
                </a:solidFill>
                <a:latin typeface="Corbel" pitchFamily="34" charset="0"/>
              </a:rPr>
            </a:br>
            <a:r>
              <a:rPr lang="en-US" sz="2800" dirty="0" smtClean="0">
                <a:solidFill>
                  <a:srgbClr val="99FFCC"/>
                </a:solidFill>
                <a:latin typeface="Corbel" pitchFamily="34" charset="0"/>
              </a:rPr>
              <a:t/>
            </a:r>
            <a:br>
              <a:rPr lang="en-US" sz="2800" dirty="0" smtClean="0">
                <a:solidFill>
                  <a:srgbClr val="99FFCC"/>
                </a:solidFill>
                <a:latin typeface="Corbel" pitchFamily="34" charset="0"/>
              </a:rPr>
            </a:br>
            <a:r>
              <a:rPr lang="en-US" sz="2800" dirty="0" smtClean="0">
                <a:solidFill>
                  <a:srgbClr val="99FFCC"/>
                </a:solidFill>
                <a:latin typeface="Corbel" pitchFamily="34" charset="0"/>
              </a:rPr>
              <a:t/>
            </a:r>
            <a:br>
              <a:rPr lang="en-US" sz="2800" dirty="0" smtClean="0">
                <a:solidFill>
                  <a:srgbClr val="99FFCC"/>
                </a:solidFill>
                <a:latin typeface="Corbel" pitchFamily="34" charset="0"/>
              </a:rPr>
            </a:br>
            <a:endParaRPr lang="en-US" sz="2800" i="1" dirty="0" smtClean="0">
              <a:latin typeface="Corbel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352800"/>
            <a:ext cx="7762875" cy="2676525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defRPr/>
            </a:pPr>
            <a:endParaRPr lang="en-US" sz="2400" b="0" i="1" dirty="0" smtClean="0">
              <a:latin typeface="Corbel" pitchFamily="34" charset="0"/>
            </a:endParaRPr>
          </a:p>
          <a:p>
            <a:pPr algn="ctr" eaLnBrk="1" hangingPunct="1">
              <a:defRPr/>
            </a:pPr>
            <a:r>
              <a:rPr lang="en-US" sz="3400" b="1" dirty="0" smtClean="0">
                <a:solidFill>
                  <a:srgbClr val="FF9900"/>
                </a:solidFill>
                <a:latin typeface="Corbel" pitchFamily="34" charset="0"/>
              </a:rPr>
              <a:t>Fran Berman (SDSC/RPI) and Brian Lavoie (OCLC)</a:t>
            </a:r>
          </a:p>
          <a:p>
            <a:pPr algn="ctr" eaLnBrk="1" hangingPunct="1">
              <a:defRPr/>
            </a:pPr>
            <a:r>
              <a:rPr lang="en-US" sz="3400" b="0" dirty="0" smtClean="0">
                <a:latin typeface="Corbel" pitchFamily="34" charset="0"/>
              </a:rPr>
              <a:t>BRTF-SDPA Co-Chairs</a:t>
            </a:r>
          </a:p>
          <a:p>
            <a:pPr>
              <a:defRPr/>
            </a:pPr>
            <a:endParaRPr lang="en-US" sz="3400" dirty="0" smtClean="0">
              <a:solidFill>
                <a:srgbClr val="FF9900"/>
              </a:solidFill>
              <a:latin typeface="Corbel" pitchFamily="34" charset="0"/>
            </a:endParaRPr>
          </a:p>
          <a:p>
            <a:pPr>
              <a:defRPr/>
            </a:pPr>
            <a:r>
              <a:rPr lang="en-US" sz="3400" b="1" dirty="0" smtClean="0">
                <a:solidFill>
                  <a:srgbClr val="FF9900"/>
                </a:solidFill>
                <a:latin typeface="Corbel" pitchFamily="34" charset="0"/>
              </a:rPr>
              <a:t>Abby Smith </a:t>
            </a:r>
          </a:p>
          <a:p>
            <a:pPr>
              <a:defRPr/>
            </a:pPr>
            <a:r>
              <a:rPr lang="en-US" sz="3400" dirty="0" smtClean="0">
                <a:latin typeface="Corbel" pitchFamily="34" charset="0"/>
              </a:rPr>
              <a:t>Editor, BRTF-SDPA Final Report</a:t>
            </a:r>
            <a:r>
              <a:rPr lang="en-US" sz="3400" b="0" dirty="0" smtClean="0">
                <a:latin typeface="Corbel" pitchFamily="34" charset="0"/>
              </a:rPr>
              <a:t/>
            </a:r>
            <a:br>
              <a:rPr lang="en-US" sz="3400" b="0" dirty="0" smtClean="0">
                <a:latin typeface="Corbel" pitchFamily="34" charset="0"/>
              </a:rPr>
            </a:br>
            <a:endParaRPr lang="en-US" sz="3400" b="0" dirty="0" smtClean="0">
              <a:solidFill>
                <a:schemeClr val="accent1">
                  <a:lumMod val="75000"/>
                </a:schemeClr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Blue Ribbon Task Force Goal</a:t>
            </a:r>
            <a:endParaRPr lang="en-US" sz="360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467725" cy="4202113"/>
          </a:xfrm>
        </p:spPr>
        <p:txBody>
          <a:bodyPr/>
          <a:lstStyle/>
          <a:p>
            <a:r>
              <a:rPr lang="en-US" sz="3200" dirty="0" smtClean="0"/>
              <a:t>Frame digital preservation and access as  a </a:t>
            </a:r>
            <a:r>
              <a:rPr lang="en-US" sz="3200" b="1" i="1" dirty="0" smtClean="0">
                <a:solidFill>
                  <a:srgbClr val="FF9900"/>
                </a:solidFill>
              </a:rPr>
              <a:t>sustainable economic activity</a:t>
            </a:r>
          </a:p>
          <a:p>
            <a:pPr lvl="1"/>
            <a:r>
              <a:rPr lang="en-US" sz="2400" dirty="0" smtClean="0">
                <a:solidFill>
                  <a:srgbClr val="99FFCC"/>
                </a:solidFill>
              </a:rPr>
              <a:t>Economic activity </a:t>
            </a: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dirty="0" smtClean="0"/>
              <a:t>deliberate allocation of resources</a:t>
            </a:r>
          </a:p>
          <a:p>
            <a:pPr lvl="1"/>
            <a:r>
              <a:rPr lang="en-US" sz="2400" dirty="0" smtClean="0">
                <a:solidFill>
                  <a:srgbClr val="99FFCC"/>
                </a:solidFill>
              </a:rPr>
              <a:t>Sustainable </a:t>
            </a: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dirty="0" smtClean="0"/>
              <a:t>ongoing resource allocation over long periods of time</a:t>
            </a:r>
            <a:endParaRPr lang="en-US" sz="2400" dirty="0" smtClean="0">
              <a:sym typeface="Wingdings" pitchFamily="2" charset="2"/>
            </a:endParaRPr>
          </a:p>
          <a:p>
            <a:pPr>
              <a:spcBef>
                <a:spcPts val="2400"/>
              </a:spcBef>
            </a:pPr>
            <a:r>
              <a:rPr lang="en-US" dirty="0" smtClean="0">
                <a:sym typeface="Wingdings" pitchFamily="2" charset="2"/>
              </a:rPr>
              <a:t>Articulate the problem/provide practical recommendations, guidelines,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 smtClean="0"/>
              <a:t>Economic Sustainability</a:t>
            </a:r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6442075" cy="420211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800" dirty="0" smtClean="0">
                <a:solidFill>
                  <a:srgbClr val="FF9900"/>
                </a:solidFill>
              </a:rPr>
              <a:t>Economically sustainable digital preservation requires: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2400" i="1" dirty="0" smtClean="0"/>
              <a:t>Recognition of benefits</a:t>
            </a:r>
            <a:endParaRPr lang="en-US" sz="2400" dirty="0" smtClean="0"/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2400" i="1" dirty="0" smtClean="0"/>
              <a:t>Incentives for decision-makers to act</a:t>
            </a:r>
            <a:endParaRPr lang="en-US" sz="2400" dirty="0" smtClean="0"/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2400" i="1" dirty="0" smtClean="0"/>
              <a:t>Selection</a:t>
            </a:r>
            <a:endParaRPr lang="en-US" sz="2400" dirty="0" smtClean="0"/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2400" i="1" dirty="0" smtClean="0"/>
              <a:t>Mechanisms to support ongoing, efficient allocation of resources</a:t>
            </a:r>
            <a:endParaRPr lang="en-US" sz="2400" dirty="0" smtClean="0"/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2400" i="1" dirty="0" smtClean="0"/>
              <a:t>Appropriate organization and governance</a:t>
            </a:r>
            <a:endParaRPr lang="en-US" sz="2400" dirty="0" smtClean="0"/>
          </a:p>
          <a:p>
            <a:pPr>
              <a:spcBef>
                <a:spcPts val="1800"/>
              </a:spcBef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6781800" y="1676400"/>
            <a:ext cx="2133600" cy="4038600"/>
          </a:xfrm>
          <a:prstGeom prst="roundRect">
            <a:avLst/>
          </a:prstGeom>
          <a:solidFill>
            <a:srgbClr val="3E6C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99FFCC"/>
                </a:solidFill>
              </a:rPr>
              <a:t>Target Audience:  </a:t>
            </a:r>
            <a:r>
              <a:rPr lang="en-US" sz="2000" dirty="0" smtClean="0"/>
              <a:t>Decision Makers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r>
              <a:rPr lang="en-US" sz="2000" b="1" dirty="0" smtClean="0">
                <a:solidFill>
                  <a:srgbClr val="99FFCC"/>
                </a:solidFill>
              </a:rPr>
              <a:t>Scope:  </a:t>
            </a:r>
            <a:r>
              <a:rPr lang="en-US" sz="2000" dirty="0" smtClean="0"/>
              <a:t>Digital Materials for which there is a clear public interest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BRTF-SDPA Charge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  <a:defRPr/>
            </a:pPr>
            <a:r>
              <a:rPr lang="en-US" dirty="0" smtClean="0"/>
              <a:t>To conduct a </a:t>
            </a:r>
            <a:r>
              <a:rPr lang="en-US" b="1" dirty="0" smtClean="0">
                <a:solidFill>
                  <a:srgbClr val="FF9900"/>
                </a:solidFill>
              </a:rPr>
              <a:t>comprehensive analysis of previous and current efforts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to develop and/or implement models for sustainable digital information preservation</a:t>
            </a:r>
            <a:endParaRPr lang="en-US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  <a:defRPr/>
            </a:pPr>
            <a:r>
              <a:rPr lang="en-US" dirty="0" smtClean="0"/>
              <a:t>To identify and </a:t>
            </a:r>
            <a:r>
              <a:rPr lang="en-US" b="1" dirty="0" smtClean="0">
                <a:solidFill>
                  <a:srgbClr val="FF9900"/>
                </a:solidFill>
              </a:rPr>
              <a:t>evaluate best practice </a:t>
            </a:r>
            <a:r>
              <a:rPr lang="en-US" dirty="0" smtClean="0"/>
              <a:t>regarding sustainable digital preservation among existing collections, repositories, and analogous enterprises</a:t>
            </a:r>
          </a:p>
          <a:p>
            <a:pPr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  <a:defRPr/>
            </a:pPr>
            <a:r>
              <a:rPr lang="en-US" dirty="0" smtClean="0"/>
              <a:t>To </a:t>
            </a:r>
            <a:r>
              <a:rPr lang="en-US" b="1" dirty="0" smtClean="0">
                <a:solidFill>
                  <a:srgbClr val="FF9900"/>
                </a:solidFill>
              </a:rPr>
              <a:t>make specific recommendations for actions </a:t>
            </a:r>
            <a:r>
              <a:rPr lang="en-US" dirty="0" smtClean="0"/>
              <a:t>that will catalyze the development of sustainable resource strategies for the reliable preservation of digital information</a:t>
            </a:r>
            <a:endParaRPr lang="en-US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  <a:defRPr/>
            </a:pPr>
            <a:r>
              <a:rPr lang="en-US" dirty="0" smtClean="0"/>
              <a:t>Provide a </a:t>
            </a:r>
            <a:r>
              <a:rPr lang="en-US" b="1" dirty="0" smtClean="0">
                <a:solidFill>
                  <a:srgbClr val="FF9900"/>
                </a:solidFill>
              </a:rPr>
              <a:t>research agenda </a:t>
            </a:r>
            <a:r>
              <a:rPr lang="en-US" dirty="0" smtClean="0"/>
              <a:t>to organize and motivate future work.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endParaRPr lang="en-US" dirty="0" smtClean="0"/>
          </a:p>
          <a:p>
            <a:pPr>
              <a:spcBef>
                <a:spcPts val="1800"/>
              </a:spcBef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ln/>
        </p:spPr>
        <p:txBody>
          <a:bodyPr>
            <a:normAutofit/>
          </a:bodyPr>
          <a:lstStyle/>
          <a:p>
            <a:r>
              <a:rPr lang="en-US" sz="3600" dirty="0" smtClean="0"/>
              <a:t>BRTF-SDPA Participants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4235450" cy="5364162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600" b="1" dirty="0" smtClean="0">
                <a:solidFill>
                  <a:srgbClr val="FF9900"/>
                </a:solidFill>
              </a:rPr>
              <a:t>Blue Ribbon Task Force: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Paul Ayris, University College London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Fran Berman, SDSC/UCSD 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Bob Chadduck, NARA Liaison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Sayeed Choudhury, Johns Hopkins University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Elizabeth Cohen, AMPAS/Stanford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Paul Courant, University of Michigan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Lee Dirks, Microsoft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Amy Friedlander, CLIR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Chris Greer, NITRD Liaison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Vijay Gurbaxani, UC Irvine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Anita Jones, University of Virginia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Ann Kerr, Consultant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Brian Lavoie, OCLC 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Cliff Lynch, CNI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Dan Rubinfeld, UC Berkeley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Chris Rusbridge, DCC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Roger </a:t>
            </a:r>
            <a:r>
              <a:rPr lang="en-US" sz="1300" dirty="0" err="1" smtClean="0"/>
              <a:t>Schonfeld</a:t>
            </a:r>
            <a:r>
              <a:rPr lang="en-US" sz="1300" dirty="0" smtClean="0"/>
              <a:t>, </a:t>
            </a:r>
            <a:r>
              <a:rPr lang="en-US" sz="1300" dirty="0" err="1" smtClean="0"/>
              <a:t>Ithaka</a:t>
            </a:r>
            <a:endParaRPr lang="en-US" sz="1300" dirty="0" smtClean="0"/>
          </a:p>
          <a:p>
            <a:pPr>
              <a:buClr>
                <a:schemeClr val="accent1"/>
              </a:buClr>
            </a:pPr>
            <a:r>
              <a:rPr lang="en-US" sz="1300" dirty="0" smtClean="0"/>
              <a:t>Abby Smith, Consultant</a:t>
            </a:r>
          </a:p>
          <a:p>
            <a:pPr>
              <a:buClr>
                <a:schemeClr val="accent1"/>
              </a:buClr>
            </a:pPr>
            <a:r>
              <a:rPr lang="en-US" sz="1300" dirty="0" smtClean="0"/>
              <a:t>Anne Van Camp, Smithsonian</a:t>
            </a:r>
          </a:p>
          <a:p>
            <a:endParaRPr lang="en-US" sz="1400" dirty="0" smtClean="0"/>
          </a:p>
        </p:txBody>
      </p:sp>
      <p:sp>
        <p:nvSpPr>
          <p:cNvPr id="27652" name="Content Placeholder 2"/>
          <p:cNvSpPr txBox="1">
            <a:spLocks/>
          </p:cNvSpPr>
          <p:nvPr/>
        </p:nvSpPr>
        <p:spPr bwMode="auto">
          <a:xfrm>
            <a:off x="4648200" y="1219200"/>
            <a:ext cx="4681537" cy="53641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</a:pPr>
            <a:r>
              <a:rPr lang="en-US" sz="1600" b="1" dirty="0">
                <a:solidFill>
                  <a:srgbClr val="FF9900"/>
                </a:solidFill>
                <a:latin typeface="Calibri" pitchFamily="34" charset="0"/>
              </a:rPr>
              <a:t>Sponsoring Agencies/Institutions: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National Science Foundation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Mellon Foundation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Library of Congress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National Archives and Records Administration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CLIR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NITRD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JISC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Member institutions</a:t>
            </a:r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 eaLnBrk="0" hangingPunct="0">
              <a:spcBef>
                <a:spcPts val="1200"/>
              </a:spcBef>
              <a:buClr>
                <a:schemeClr val="accent1"/>
              </a:buClr>
            </a:pPr>
            <a:r>
              <a:rPr lang="en-US" sz="1600" b="1" dirty="0">
                <a:solidFill>
                  <a:srgbClr val="FF9900"/>
                </a:solidFill>
                <a:latin typeface="Calibri" pitchFamily="34" charset="0"/>
              </a:rPr>
              <a:t>Specific Responsibilities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Fran Berman / co-Chair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Amy Friedlander / </a:t>
            </a:r>
            <a:r>
              <a:rPr lang="en-US" sz="1300" dirty="0" smtClean="0">
                <a:solidFill>
                  <a:schemeClr val="bg1"/>
                </a:solidFill>
                <a:latin typeface="Calibri" pitchFamily="34" charset="0"/>
              </a:rPr>
              <a:t>Interim </a:t>
            </a: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Report Editor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Ann Kerr / January Panel </a:t>
            </a:r>
            <a:r>
              <a:rPr lang="en-US" sz="1300" dirty="0" err="1">
                <a:solidFill>
                  <a:schemeClr val="bg1"/>
                </a:solidFill>
                <a:latin typeface="Calibri" pitchFamily="34" charset="0"/>
              </a:rPr>
              <a:t>Rapporteur</a:t>
            </a:r>
            <a:endParaRPr lang="en-US" sz="1300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Brian Lavoie / co-Chair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Susan Rathbun / Task Force Support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Abby Smith / </a:t>
            </a:r>
            <a:r>
              <a:rPr lang="en-US" sz="1300" dirty="0" smtClean="0">
                <a:solidFill>
                  <a:schemeClr val="bg1"/>
                </a:solidFill>
                <a:latin typeface="Calibri" pitchFamily="34" charset="0"/>
              </a:rPr>
              <a:t>Final Report </a:t>
            </a: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Editor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Jan Zverina / Communications Lead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bg1"/>
                </a:solidFill>
                <a:latin typeface="Calibri" pitchFamily="34" charset="0"/>
              </a:rPr>
              <a:t>Sylvia Spengler/ </a:t>
            </a: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NSF Program Officer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Don Waters / Mellon Program Officer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</a:rPr>
              <a:t>Laura Campbell, Martha Anderson / LC representative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</a:pPr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52578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Task Force Interim Report </a:t>
            </a:r>
            <a:br>
              <a:rPr lang="en-US" sz="3600" dirty="0" smtClean="0"/>
            </a:br>
            <a:r>
              <a:rPr lang="en-US" sz="2800" dirty="0" smtClean="0"/>
              <a:t>(Released December 2008)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lum bright="20000" contrast="-10000"/>
          </a:blip>
          <a:srcRect/>
          <a:stretch>
            <a:fillRect/>
          </a:stretch>
        </p:blipFill>
        <p:spPr bwMode="auto">
          <a:xfrm>
            <a:off x="5787898" y="762000"/>
            <a:ext cx="3356102" cy="4343400"/>
          </a:xfrm>
          <a:prstGeom prst="rect">
            <a:avLst/>
          </a:prstGeom>
          <a:noFill/>
          <a:ln w="19050" algn="ctr">
            <a:solidFill>
              <a:srgbClr val="99FFCC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5867400" y="5334000"/>
            <a:ext cx="3505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99FFCC"/>
                </a:solidFill>
                <a:latin typeface="Corbel" pitchFamily="34" charset="0"/>
              </a:rPr>
              <a:t>Sustaining the Investment:</a:t>
            </a:r>
          </a:p>
          <a:p>
            <a:pPr algn="ctr"/>
            <a:r>
              <a:rPr lang="en-US" sz="1400" dirty="0">
                <a:solidFill>
                  <a:srgbClr val="99FFCC"/>
                </a:solidFill>
                <a:latin typeface="Corbel" pitchFamily="34" charset="0"/>
              </a:rPr>
              <a:t>Issues and Challenges of Economically Sustainable Digital Preservation </a:t>
            </a:r>
          </a:p>
        </p:txBody>
      </p:sp>
      <p:sp>
        <p:nvSpPr>
          <p:cNvPr id="7173" name="TextBox 8"/>
          <p:cNvSpPr txBox="1">
            <a:spLocks noChangeArrowheads="1"/>
          </p:cNvSpPr>
          <p:nvPr/>
        </p:nvSpPr>
        <p:spPr bwMode="auto">
          <a:xfrm>
            <a:off x="1524000" y="6488668"/>
            <a:ext cx="7086600" cy="369332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orbel" pitchFamily="34" charset="0"/>
              </a:rPr>
              <a:t>http://brtf.sdsc.edu/biblio/BRTF_Interim_Report.pdf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19113" y="1603375"/>
            <a:ext cx="4738687" cy="4843463"/>
          </a:xfrm>
        </p:spPr>
        <p:txBody>
          <a:bodyPr>
            <a:normAutofit/>
          </a:bodyPr>
          <a:lstStyle/>
          <a:p>
            <a:pPr eaLnBrk="1" hangingPunct="1">
              <a:spcBef>
                <a:spcPts val="600"/>
              </a:spcBef>
            </a:pPr>
            <a:endParaRPr lang="en-US" sz="2400" b="1" dirty="0" smtClean="0">
              <a:solidFill>
                <a:srgbClr val="FF99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Goals: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/>
              <a:t>Describe past and current approaches to economic sustainability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/>
              <a:t>Identify points of convergence/divergence; “lessons learned”</a:t>
            </a:r>
          </a:p>
          <a:p>
            <a:pPr lvl="1">
              <a:spcBef>
                <a:spcPts val="1200"/>
              </a:spcBef>
            </a:pPr>
            <a:r>
              <a:rPr lang="en-US" sz="1800" dirty="0" smtClean="0"/>
              <a:t>Articulate what we know so far, and what the key knowledge gaps are</a:t>
            </a:r>
          </a:p>
          <a:p>
            <a:pPr lvl="1" eaLnBrk="1" hangingPunct="1">
              <a:spcBef>
                <a:spcPts val="600"/>
              </a:spcBef>
            </a:pPr>
            <a:endParaRPr lang="en-US" sz="1600" dirty="0" smtClean="0"/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FF9900"/>
                </a:solidFill>
              </a:rPr>
              <a:t>Interim Report Editor:  </a:t>
            </a:r>
            <a:r>
              <a:rPr lang="en-US" sz="2000" b="1" dirty="0" smtClean="0">
                <a:solidFill>
                  <a:srgbClr val="99FFCC"/>
                </a:solidFill>
              </a:rPr>
              <a:t>Amy Friedlander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Key Observations  </a:t>
            </a:r>
            <a:endParaRPr lang="en-US" sz="36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324975" cy="4424363"/>
          </a:xfrm>
        </p:spPr>
        <p:txBody>
          <a:bodyPr>
            <a:noAutofit/>
          </a:bodyPr>
          <a:lstStyle/>
          <a:p>
            <a:pPr marL="285750" indent="-285750" eaLnBrk="0" hangingPunct="0">
              <a:spcBef>
                <a:spcPts val="2400"/>
              </a:spcBef>
              <a:buClr>
                <a:schemeClr val="bg1"/>
              </a:buClr>
              <a:buSzPct val="80000"/>
              <a:defRPr/>
            </a:pPr>
            <a:r>
              <a:rPr lang="en-US" sz="2400" b="1" dirty="0" smtClean="0">
                <a:solidFill>
                  <a:srgbClr val="FF9900"/>
                </a:solidFill>
                <a:cs typeface="Lucida Sans Unicode" pitchFamily="34" charset="0"/>
              </a:rPr>
              <a:t>Systemic challenges create barriers for sustainable digital access and preservation</a:t>
            </a:r>
          </a:p>
          <a:p>
            <a:pPr marL="685800" lvl="1" eaLnBrk="0" hangingPunct="0">
              <a:spcBef>
                <a:spcPts val="1200"/>
              </a:spcBef>
              <a:buClr>
                <a:schemeClr val="bg1"/>
              </a:buClr>
              <a:buSzPct val="80000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“One-time” funding models are inadequate </a:t>
            </a:r>
            <a:r>
              <a:rPr lang="en-US" sz="1800" kern="0" dirty="0" smtClean="0">
                <a:cs typeface="Lucida Sans Unicode" pitchFamily="34" charset="0"/>
              </a:rPr>
              <a:t>to address persistent long-term access and preservation needs.</a:t>
            </a:r>
          </a:p>
          <a:p>
            <a:pPr marL="685800" lvl="1" eaLnBrk="0" hangingPunct="0">
              <a:spcBef>
                <a:spcPts val="1200"/>
              </a:spcBef>
              <a:buClr>
                <a:schemeClr val="bg1"/>
              </a:buClr>
              <a:buSzPct val="80000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Poor alignment </a:t>
            </a:r>
            <a:r>
              <a:rPr lang="en-US" sz="1800" kern="0" dirty="0" smtClean="0">
                <a:cs typeface="Lucida Sans Unicode" pitchFamily="34" charset="0"/>
              </a:rPr>
              <a:t>between stakeholders in the digital preservation and access world and their roles, responsibilities and support models.</a:t>
            </a:r>
          </a:p>
          <a:p>
            <a:pPr marL="685800" lvl="1" eaLnBrk="0" hangingPunct="0">
              <a:spcBef>
                <a:spcPts val="1200"/>
              </a:spcBef>
              <a:buClr>
                <a:schemeClr val="bg1"/>
              </a:buClr>
              <a:buSzPct val="80000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Lack of institutional, enterprise, and/or community incentives </a:t>
            </a:r>
            <a:r>
              <a:rPr lang="en-US" sz="1800" kern="0" dirty="0" smtClean="0">
                <a:cs typeface="Lucida Sans Unicode" pitchFamily="34" charset="0"/>
              </a:rPr>
              <a:t>to support the collaboration needed to enforce sustainable economic models.  </a:t>
            </a:r>
          </a:p>
          <a:p>
            <a:pPr marL="685800" lvl="1" eaLnBrk="0" hangingPunct="0">
              <a:spcBef>
                <a:spcPts val="1200"/>
              </a:spcBef>
              <a:buClr>
                <a:schemeClr val="bg1"/>
              </a:buClr>
              <a:buSzPct val="80000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Complacency that current practices are “good enough.” </a:t>
            </a:r>
            <a:r>
              <a:rPr lang="en-US" sz="1800" kern="0" dirty="0" smtClean="0">
                <a:solidFill>
                  <a:srgbClr val="99FFCC"/>
                </a:solidFill>
                <a:cs typeface="Lucida Sans Unicode" pitchFamily="34" charset="0"/>
              </a:rPr>
              <a:t> </a:t>
            </a:r>
            <a:r>
              <a:rPr lang="en-US" sz="1800" kern="0" dirty="0" smtClean="0">
                <a:cs typeface="Lucida Sans Unicode" pitchFamily="34" charset="0"/>
              </a:rPr>
              <a:t>Both “carrots,” in the form of recognition that access to information is an investment in current and future success, and “sticks,” in the form of penalties for non-compliance, accounting of explicit opportunity costs, or costs of lost information are needed.  </a:t>
            </a:r>
          </a:p>
          <a:p>
            <a:pPr marL="685800" lvl="1" eaLnBrk="0" hangingPunct="0">
              <a:spcBef>
                <a:spcPts val="1200"/>
              </a:spcBef>
              <a:buClr>
                <a:schemeClr val="bg1"/>
              </a:buClr>
              <a:buSzPct val="80000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Fear that digital access and preservation is too big to take on. </a:t>
            </a:r>
            <a:endParaRPr lang="en-US" sz="1400" kern="0" dirty="0"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792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 smtClean="0"/>
              <a:t>Lessons Learned from Current Practice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534400" cy="44243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1800" b="1" dirty="0" smtClean="0">
                <a:solidFill>
                  <a:srgbClr val="99FFCC"/>
                </a:solidFill>
                <a:cs typeface="Lucida Sans Unicode" pitchFamily="34" charset="0"/>
              </a:rPr>
              <a:t>It is easier to sell “outcomes” (e.g. persistent access) than processes </a:t>
            </a:r>
            <a:br>
              <a:rPr lang="en-US" sz="1800" b="1" dirty="0" smtClean="0">
                <a:solidFill>
                  <a:srgbClr val="99FFCC"/>
                </a:solidFill>
                <a:cs typeface="Lucida Sans Unicode" pitchFamily="34" charset="0"/>
              </a:rPr>
            </a:br>
            <a:r>
              <a:rPr lang="en-US" sz="1800" b="1" dirty="0" smtClean="0">
                <a:solidFill>
                  <a:srgbClr val="99FFCC"/>
                </a:solidFill>
                <a:cs typeface="Lucida Sans Unicode" pitchFamily="34" charset="0"/>
              </a:rPr>
              <a:t>(e.g. preservation).</a:t>
            </a:r>
          </a:p>
          <a:p>
            <a:pPr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1800" b="1" dirty="0" smtClean="0">
                <a:solidFill>
                  <a:srgbClr val="FF9900"/>
                </a:solidFill>
                <a:cs typeface="Lucida Sans Unicode" pitchFamily="34" charset="0"/>
              </a:rPr>
              <a:t>Don’t oversell the future.   </a:t>
            </a:r>
            <a:br>
              <a:rPr lang="en-US" sz="1800" b="1" dirty="0" smtClean="0">
                <a:solidFill>
                  <a:srgbClr val="FF9900"/>
                </a:solidFill>
                <a:cs typeface="Lucida Sans Unicode" pitchFamily="34" charset="0"/>
              </a:rPr>
            </a:br>
            <a:r>
              <a:rPr lang="en-US" sz="1400" dirty="0" smtClean="0">
                <a:cs typeface="Lucida Sans Unicode" pitchFamily="34" charset="0"/>
              </a:rPr>
              <a:t>The benefits of digital preservation are a matter of current as well as future interest</a:t>
            </a:r>
            <a:endParaRPr lang="en-US" sz="1800" dirty="0" smtClean="0">
              <a:cs typeface="Lucida Sans Unicode" pitchFamily="34" charset="0"/>
            </a:endParaRPr>
          </a:p>
          <a:p>
            <a:pPr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1800" b="1" dirty="0" smtClean="0">
                <a:solidFill>
                  <a:srgbClr val="99FFCC"/>
                </a:solidFill>
                <a:cs typeface="Lucida Sans Unicode" pitchFamily="34" charset="0"/>
              </a:rPr>
              <a:t>Separating preservation costs from other costs is difficult.</a:t>
            </a:r>
            <a:br>
              <a:rPr lang="en-US" sz="1800" b="1" dirty="0" smtClean="0">
                <a:solidFill>
                  <a:srgbClr val="99FFCC"/>
                </a:solidFill>
                <a:cs typeface="Lucida Sans Unicode" pitchFamily="34" charset="0"/>
              </a:rPr>
            </a:br>
            <a:r>
              <a:rPr lang="en-US" sz="1400" dirty="0" smtClean="0">
                <a:cs typeface="Lucida Sans Unicode" pitchFamily="34" charset="0"/>
              </a:rPr>
              <a:t>No clear distinction between process of “making things available now” vs. “making things available in the future</a:t>
            </a:r>
            <a:r>
              <a:rPr lang="en-US" sz="1200" dirty="0" smtClean="0">
                <a:cs typeface="Lucida Sans Unicode" pitchFamily="34" charset="0"/>
              </a:rPr>
              <a:t>”</a:t>
            </a:r>
            <a:endParaRPr lang="en-US" sz="1400" dirty="0" smtClean="0"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rgbClr val="FF9900"/>
                </a:solidFill>
                <a:cs typeface="Lucida Sans Unicode" pitchFamily="34" charset="0"/>
              </a:rPr>
              <a:t>Diversity of funding streams is important</a:t>
            </a: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  <a:t>Non-monetary incentives are important.</a:t>
            </a:r>
            <a:br>
              <a:rPr lang="en-US" sz="1800" b="1" kern="0" dirty="0" smtClean="0">
                <a:solidFill>
                  <a:srgbClr val="99FFCC"/>
                </a:solidFill>
                <a:cs typeface="Lucida Sans Unicode" pitchFamily="34" charset="0"/>
              </a:rPr>
            </a:br>
            <a:r>
              <a:rPr lang="en-US" sz="1400" kern="0" dirty="0" smtClean="0">
                <a:cs typeface="Lucida Sans Unicode" pitchFamily="34" charset="0"/>
              </a:rPr>
              <a:t>Corporate recognition and reputation enhancement are also incentives</a:t>
            </a:r>
            <a:endParaRPr lang="en-US" sz="1600" kern="0" dirty="0" smtClean="0"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US" sz="1800" b="1" kern="0" dirty="0" smtClean="0">
                <a:solidFill>
                  <a:srgbClr val="FF9900"/>
                </a:solidFill>
                <a:cs typeface="Lucida Sans Unicode" pitchFamily="34" charset="0"/>
              </a:rPr>
              <a:t>Consider the full range of options when selecting an economic model to support digital preservation.</a:t>
            </a:r>
            <a:r>
              <a:rPr lang="en-US" sz="1800" kern="0" dirty="0" smtClean="0">
                <a:cs typeface="Lucida Sans Unicode" pitchFamily="34" charset="0"/>
              </a:rPr>
              <a:t/>
            </a:r>
            <a:br>
              <a:rPr lang="en-US" sz="1800" kern="0" dirty="0" smtClean="0">
                <a:cs typeface="Lucida Sans Unicode" pitchFamily="34" charset="0"/>
              </a:rPr>
            </a:br>
            <a:r>
              <a:rPr lang="en-US" sz="1400" kern="0" dirty="0" smtClean="0">
                <a:cs typeface="Lucida Sans Unicode" pitchFamily="34" charset="0"/>
              </a:rPr>
              <a:t>Think out of the box:  Public-spirited, mission-driven institutions sometimes resistant to monetizing and charging for a “social good”</a:t>
            </a: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§"/>
              <a:defRPr/>
            </a:pPr>
            <a:endParaRPr lang="en-US" sz="16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rgbClr val="00FF99"/>
              </a:buClr>
              <a:buFont typeface="Wingdings" pitchFamily="2" charset="2"/>
              <a:buChar char="§"/>
              <a:defRPr/>
            </a:pPr>
            <a:endParaRPr lang="en-US" sz="18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742950" lvl="2" indent="-342900">
              <a:spcBef>
                <a:spcPts val="1200"/>
              </a:spcBef>
              <a:buClr>
                <a:srgbClr val="00FF99"/>
              </a:buClr>
              <a:buSzTx/>
              <a:buFont typeface="Wingdings" pitchFamily="2" charset="2"/>
              <a:buChar char="§"/>
            </a:pPr>
            <a:endParaRPr lang="en-US" sz="1400" dirty="0" smtClean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7921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Further Work Required</a:t>
            </a:r>
            <a:endParaRPr lang="en-US" sz="40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44243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rgbClr val="FF9900"/>
                </a:solidFill>
                <a:cs typeface="Lucida Sans Unicode" pitchFamily="34" charset="0"/>
              </a:rPr>
              <a:t>Survivability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>
                <a:cs typeface="Lucida Sans Unicode" pitchFamily="34" charset="0"/>
              </a:rPr>
              <a:t>Ability to survive threats, accidents, attacks, and other causes of possible data loss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rgbClr val="FF9900"/>
                </a:solidFill>
                <a:cs typeface="Lucida Sans Unicode" pitchFamily="34" charset="0"/>
              </a:rPr>
              <a:t>Recovery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>
                <a:cs typeface="Lucida Sans Unicode" pitchFamily="34" charset="0"/>
              </a:rPr>
              <a:t>Ability to reinstate systems after failure; ability to assess and reconstruct damaged data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rgbClr val="FF9900"/>
                </a:solidFill>
                <a:cs typeface="Lucida Sans Unicode" pitchFamily="34" charset="0"/>
              </a:rPr>
              <a:t>User and institutional responsibility in the preservation process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>
                <a:cs typeface="Lucida Sans Unicode" pitchFamily="34" charset="0"/>
              </a:rPr>
              <a:t>Behavior shift for users and institutions to incorporate data </a:t>
            </a:r>
            <a:r>
              <a:rPr lang="en-US" sz="2000" dirty="0" err="1" smtClean="0">
                <a:cs typeface="Lucida Sans Unicode" pitchFamily="34" charset="0"/>
              </a:rPr>
              <a:t>curation</a:t>
            </a:r>
            <a:r>
              <a:rPr lang="en-US" sz="2000" dirty="0" smtClean="0">
                <a:cs typeface="Lucida Sans Unicode" pitchFamily="34" charset="0"/>
              </a:rPr>
              <a:t> and data life cycle management as part of normal professional activities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000" b="1" dirty="0" smtClean="0">
                <a:solidFill>
                  <a:srgbClr val="FF9900"/>
                </a:solidFill>
                <a:cs typeface="Lucida Sans Unicode" pitchFamily="34" charset="0"/>
              </a:rPr>
              <a:t>Privacy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>
                <a:cs typeface="Lucida Sans Unicode" pitchFamily="34" charset="0"/>
              </a:rPr>
              <a:t>What is the right tension between privacy and accessibility?  How should it be enforced for various scenarios?</a:t>
            </a:r>
          </a:p>
          <a:p>
            <a:pPr>
              <a:buClr>
                <a:schemeClr val="tx1"/>
              </a:buClr>
            </a:pPr>
            <a:endParaRPr lang="en-US" sz="2400" b="1" dirty="0" smtClean="0">
              <a:solidFill>
                <a:srgbClr val="00FF99"/>
              </a:solidFill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+mj-lt"/>
              <a:buAutoNum type="arabicPeriod"/>
              <a:defRPr/>
            </a:pPr>
            <a:endParaRPr lang="en-US" sz="1400" kern="0" dirty="0" smtClean="0"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§"/>
              <a:defRPr/>
            </a:pPr>
            <a:endParaRPr lang="en-US" sz="16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0" hangingPunct="0">
              <a:spcBef>
                <a:spcPts val="1800"/>
              </a:spcBef>
              <a:buClr>
                <a:srgbClr val="00FF99"/>
              </a:buClr>
              <a:buFont typeface="Wingdings" pitchFamily="2" charset="2"/>
              <a:buChar char="§"/>
              <a:defRPr/>
            </a:pPr>
            <a:endParaRPr lang="en-US" sz="18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742950" lvl="2" indent="-342900">
              <a:spcBef>
                <a:spcPts val="1200"/>
              </a:spcBef>
              <a:buClr>
                <a:srgbClr val="00FF99"/>
              </a:buClr>
              <a:buSzTx/>
              <a:buFont typeface="Wingdings" pitchFamily="2" charset="2"/>
              <a:buChar char="§"/>
            </a:pPr>
            <a:endParaRPr lang="en-US" sz="1400" dirty="0" smtClean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99FFCC"/>
                </a:solidFill>
              </a:rPr>
              <a:t>2009-2010:  Final Year Activities</a:t>
            </a:r>
            <a:endParaRPr lang="en-US" sz="3600" dirty="0">
              <a:solidFill>
                <a:srgbClr val="99FF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sz="2600" b="1" dirty="0" smtClean="0">
                <a:solidFill>
                  <a:srgbClr val="FF9900"/>
                </a:solidFill>
              </a:rPr>
              <a:t>BRTF Quarterly Meetings:  </a:t>
            </a:r>
            <a:r>
              <a:rPr lang="en-US" sz="2600" dirty="0" smtClean="0"/>
              <a:t>July, 2009 and October, 2009.  Focus is on the Final Report.</a:t>
            </a:r>
          </a:p>
          <a:p>
            <a:pPr>
              <a:spcBef>
                <a:spcPts val="1800"/>
              </a:spcBef>
            </a:pPr>
            <a:r>
              <a:rPr lang="en-US" sz="2600" b="1" dirty="0" smtClean="0">
                <a:solidFill>
                  <a:srgbClr val="99FFCC"/>
                </a:solidFill>
              </a:rPr>
              <a:t>Outreach by TF members </a:t>
            </a:r>
            <a:r>
              <a:rPr lang="en-US" sz="2600" dirty="0" smtClean="0"/>
              <a:t>to domain communities:  2009-2010</a:t>
            </a:r>
          </a:p>
          <a:p>
            <a:pPr>
              <a:spcBef>
                <a:spcPts val="1800"/>
              </a:spcBef>
            </a:pPr>
            <a:r>
              <a:rPr lang="en-US" sz="2600" b="1" dirty="0" smtClean="0">
                <a:solidFill>
                  <a:srgbClr val="FF9900"/>
                </a:solidFill>
              </a:rPr>
              <a:t>Final Report Release:  </a:t>
            </a:r>
            <a:r>
              <a:rPr lang="en-US" sz="2600" dirty="0" smtClean="0"/>
              <a:t>~ January 2010</a:t>
            </a:r>
          </a:p>
          <a:p>
            <a:pPr>
              <a:spcBef>
                <a:spcPts val="1800"/>
              </a:spcBef>
            </a:pPr>
            <a:r>
              <a:rPr lang="en-US" sz="2600" b="1" dirty="0" smtClean="0">
                <a:solidFill>
                  <a:srgbClr val="99FFCC"/>
                </a:solidFill>
              </a:rPr>
              <a:t>U.S. Symposium </a:t>
            </a:r>
            <a:r>
              <a:rPr lang="en-US" sz="2600" dirty="0" smtClean="0"/>
              <a:t>on Digital Preservation and Economic Sustainability:  Spring 2010</a:t>
            </a:r>
          </a:p>
          <a:p>
            <a:pPr>
              <a:spcBef>
                <a:spcPts val="1800"/>
              </a:spcBef>
            </a:pPr>
            <a:r>
              <a:rPr lang="en-US" sz="2600" b="1" dirty="0" smtClean="0">
                <a:solidFill>
                  <a:srgbClr val="FF9900"/>
                </a:solidFill>
              </a:rPr>
              <a:t>U.K. Symposium </a:t>
            </a:r>
            <a:r>
              <a:rPr lang="en-US" sz="2600" dirty="0" smtClean="0"/>
              <a:t>on Digital Preservation and Economic Sustainability:  Spring 2010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Key Deliverable for Year 2:  </a:t>
            </a:r>
            <a:br>
              <a:rPr lang="en-US" sz="3600" dirty="0" smtClean="0"/>
            </a:br>
            <a:r>
              <a:rPr lang="en-US" sz="3600" dirty="0" smtClean="0"/>
              <a:t>BRTF Final report</a:t>
            </a:r>
            <a:endParaRPr lang="en-US" sz="3600" dirty="0"/>
          </a:p>
        </p:txBody>
      </p:sp>
      <p:sp>
        <p:nvSpPr>
          <p:cNvPr id="11274" name="TextBox 12"/>
          <p:cNvSpPr txBox="1">
            <a:spLocks noChangeArrowheads="1"/>
          </p:cNvSpPr>
          <p:nvPr/>
        </p:nvSpPr>
        <p:spPr bwMode="auto">
          <a:xfrm>
            <a:off x="457200" y="1752600"/>
            <a:ext cx="2438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Represent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digital preservation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as set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of economic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factors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and conditions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that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impact sustainability</a:t>
            </a:r>
            <a:endParaRPr lang="en-US" sz="1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457200" y="2971800"/>
            <a:ext cx="2514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Based on a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particular set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of economic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factors and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conditions,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identify and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understand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the economic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implications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in terms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of prospects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for long-term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sustainability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457200" y="4800600"/>
            <a:ext cx="2514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Based on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economic analysis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,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provide practical recommendations for eliminating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or mitigating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 weaknesses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or risks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for achieving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sustainability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048000" y="1714500"/>
            <a:ext cx="6096000" cy="4152900"/>
            <a:chOff x="2714625" y="1714500"/>
            <a:chExt cx="6429375" cy="4572000"/>
          </a:xfrm>
        </p:grpSpPr>
        <p:sp>
          <p:nvSpPr>
            <p:cNvPr id="11267" name="Rectangle 4"/>
            <p:cNvSpPr>
              <a:spLocks noChangeArrowheads="1"/>
            </p:cNvSpPr>
            <p:nvPr/>
          </p:nvSpPr>
          <p:spPr bwMode="auto">
            <a:xfrm>
              <a:off x="2714625" y="18573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rbel" pitchFamily="34" charset="0"/>
                </a:rPr>
                <a:t>Economic Framework</a:t>
              </a:r>
            </a:p>
          </p:txBody>
        </p:sp>
        <p:sp>
          <p:nvSpPr>
            <p:cNvPr id="11268" name="Rectangle 6"/>
            <p:cNvSpPr>
              <a:spLocks noChangeArrowheads="1"/>
            </p:cNvSpPr>
            <p:nvPr/>
          </p:nvSpPr>
          <p:spPr bwMode="auto">
            <a:xfrm>
              <a:off x="2714625" y="35718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rbel" pitchFamily="34" charset="0"/>
                </a:rPr>
                <a:t>Economic Analysis</a:t>
              </a:r>
            </a:p>
          </p:txBody>
        </p:sp>
        <p:sp>
          <p:nvSpPr>
            <p:cNvPr id="11269" name="Rectangle 7"/>
            <p:cNvSpPr>
              <a:spLocks noChangeArrowheads="1"/>
            </p:cNvSpPr>
            <p:nvPr/>
          </p:nvSpPr>
          <p:spPr bwMode="auto">
            <a:xfrm>
              <a:off x="2714625" y="52863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Corbel" pitchFamily="34" charset="0"/>
                </a:rPr>
                <a:t>Recommendations</a:t>
              </a:r>
            </a:p>
          </p:txBody>
        </p:sp>
        <p:sp>
          <p:nvSpPr>
            <p:cNvPr id="11270" name="Left Arrow 9"/>
            <p:cNvSpPr>
              <a:spLocks noChangeArrowheads="1"/>
            </p:cNvSpPr>
            <p:nvPr/>
          </p:nvSpPr>
          <p:spPr bwMode="auto">
            <a:xfrm>
              <a:off x="6248400" y="3810001"/>
              <a:ext cx="723900" cy="69012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1" name="Left Arrow 11"/>
            <p:cNvSpPr>
              <a:spLocks noChangeArrowheads="1"/>
            </p:cNvSpPr>
            <p:nvPr/>
          </p:nvSpPr>
          <p:spPr bwMode="auto">
            <a:xfrm>
              <a:off x="6248400" y="2057401"/>
              <a:ext cx="714375" cy="69012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2" name="Oval 10"/>
            <p:cNvSpPr>
              <a:spLocks noChangeArrowheads="1"/>
            </p:cNvSpPr>
            <p:nvPr/>
          </p:nvSpPr>
          <p:spPr bwMode="auto">
            <a:xfrm>
              <a:off x="6858000" y="1714500"/>
              <a:ext cx="2286000" cy="1371600"/>
            </a:xfrm>
            <a:prstGeom prst="ellipse">
              <a:avLst/>
            </a:prstGeom>
            <a:solidFill>
              <a:srgbClr val="FF99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b="1" dirty="0">
                  <a:latin typeface="Corbel" pitchFamily="34" charset="0"/>
                </a:rPr>
                <a:t>Real World</a:t>
              </a:r>
            </a:p>
            <a:p>
              <a:pPr algn="ctr"/>
              <a:r>
                <a:rPr lang="en-US" sz="1600" b="1" dirty="0">
                  <a:latin typeface="Corbel" pitchFamily="34" charset="0"/>
                </a:rPr>
                <a:t>Scenarios</a:t>
              </a:r>
            </a:p>
          </p:txBody>
        </p:sp>
        <p:sp>
          <p:nvSpPr>
            <p:cNvPr id="11273" name="Oval 8"/>
            <p:cNvSpPr>
              <a:spLocks noChangeArrowheads="1"/>
            </p:cNvSpPr>
            <p:nvPr/>
          </p:nvSpPr>
          <p:spPr bwMode="auto">
            <a:xfrm>
              <a:off x="6858000" y="3429000"/>
              <a:ext cx="2286000" cy="1371600"/>
            </a:xfrm>
            <a:prstGeom prst="ellipse">
              <a:avLst/>
            </a:prstGeom>
            <a:solidFill>
              <a:srgbClr val="FF99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b="1" dirty="0">
                  <a:latin typeface="Corbel" pitchFamily="34" charset="0"/>
                </a:rPr>
                <a:t>Sustainability</a:t>
              </a:r>
            </a:p>
            <a:p>
              <a:pPr algn="ctr"/>
              <a:r>
                <a:rPr lang="en-US" sz="1600" b="1" dirty="0">
                  <a:latin typeface="Corbel" pitchFamily="34" charset="0"/>
                </a:rPr>
                <a:t>Definition</a:t>
              </a:r>
            </a:p>
          </p:txBody>
        </p:sp>
        <p:sp>
          <p:nvSpPr>
            <p:cNvPr id="11277" name="Left Arrow 11"/>
            <p:cNvSpPr>
              <a:spLocks noChangeArrowheads="1"/>
            </p:cNvSpPr>
            <p:nvPr/>
          </p:nvSpPr>
          <p:spPr bwMode="auto">
            <a:xfrm rot="16200000">
              <a:off x="4111625" y="4598615"/>
              <a:ext cx="714375" cy="66114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8" name="Left Arrow 11"/>
            <p:cNvSpPr>
              <a:spLocks noChangeArrowheads="1"/>
            </p:cNvSpPr>
            <p:nvPr/>
          </p:nvSpPr>
          <p:spPr bwMode="auto">
            <a:xfrm rot="16200000">
              <a:off x="4111625" y="2884115"/>
              <a:ext cx="714375" cy="66114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Four generalized scenarios</a:t>
            </a:r>
            <a:endParaRPr lang="en-US" dirty="0"/>
          </a:p>
        </p:txBody>
      </p:sp>
      <p:sp>
        <p:nvSpPr>
          <p:cNvPr id="21507" name="Rounded Rectangle 3"/>
          <p:cNvSpPr>
            <a:spLocks noChangeArrowheads="1"/>
          </p:cNvSpPr>
          <p:nvPr/>
        </p:nvSpPr>
        <p:spPr bwMode="auto">
          <a:xfrm>
            <a:off x="1285875" y="1714500"/>
            <a:ext cx="3200400" cy="163449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Primary Research </a:t>
            </a:r>
            <a:r>
              <a:rPr lang="en-US" dirty="0" smtClean="0">
                <a:solidFill>
                  <a:schemeClr val="bg1"/>
                </a:solidFill>
              </a:rPr>
              <a:t>Data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(e.g., data </a:t>
            </a:r>
            <a:r>
              <a:rPr lang="en-US" dirty="0" smtClean="0">
                <a:solidFill>
                  <a:schemeClr val="bg1"/>
                </a:solidFill>
              </a:rPr>
              <a:t>sets)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By researchers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For researchers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508" name="Rounded Rectangle 4"/>
          <p:cNvSpPr>
            <a:spLocks noChangeArrowheads="1"/>
          </p:cNvSpPr>
          <p:nvPr/>
        </p:nvSpPr>
        <p:spPr bwMode="auto">
          <a:xfrm>
            <a:off x="4800600" y="1676401"/>
            <a:ext cx="2895600" cy="194095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Secondary Research Inputs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(e.g., e-journals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By researchers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For researchers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509" name="Rounded Rectangle 5"/>
          <p:cNvSpPr>
            <a:spLocks noChangeArrowheads="1"/>
          </p:cNvSpPr>
          <p:nvPr/>
        </p:nvSpPr>
        <p:spPr bwMode="auto">
          <a:xfrm>
            <a:off x="1600200" y="4114800"/>
            <a:ext cx="2514600" cy="163449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Open Web Content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(e.g., blogosphere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By … everyone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For … everyone?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510" name="Rounded Rectangle 6"/>
          <p:cNvSpPr>
            <a:spLocks noChangeArrowheads="1"/>
          </p:cNvSpPr>
          <p:nvPr/>
        </p:nvSpPr>
        <p:spPr bwMode="auto">
          <a:xfrm>
            <a:off x="5029200" y="4114800"/>
            <a:ext cx="2819400" cy="282630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Commercially-owned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Cultural Materials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(e.g., movie studio output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By private entities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For  privately controlled purposes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Economic framework</a:t>
            </a:r>
            <a:endParaRPr lang="en-US" sz="3600" dirty="0"/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533400" y="1447800"/>
            <a:ext cx="734220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Corbel" pitchFamily="34" charset="0"/>
              </a:rPr>
              <a:t>Describe a digital preservation activity in terms of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rgbClr val="FF9900"/>
                </a:solidFill>
                <a:latin typeface="Corbel" pitchFamily="34" charset="0"/>
              </a:rPr>
              <a:t>essential elements </a:t>
            </a:r>
            <a:r>
              <a:rPr lang="en-US" sz="2400" dirty="0">
                <a:solidFill>
                  <a:schemeClr val="bg1"/>
                </a:solidFill>
                <a:latin typeface="Corbel" pitchFamily="34" charset="0"/>
              </a:rPr>
              <a:t>relevant for thinking about long-term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Corbel" pitchFamily="34" charset="0"/>
              </a:rPr>
              <a:t>economic  sustainability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71500" y="3000375"/>
            <a:ext cx="7715250" cy="3171825"/>
            <a:chOff x="571500" y="3000375"/>
            <a:chExt cx="7715250" cy="3382963"/>
          </a:xfrm>
        </p:grpSpPr>
        <p:sp>
          <p:nvSpPr>
            <p:cNvPr id="12293" name="TextBox 7"/>
            <p:cNvSpPr txBox="1">
              <a:spLocks noChangeArrowheads="1"/>
            </p:cNvSpPr>
            <p:nvPr/>
          </p:nvSpPr>
          <p:spPr bwMode="auto">
            <a:xfrm>
              <a:off x="571500" y="4000500"/>
              <a:ext cx="1797287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chemeClr val="bg1"/>
                  </a:solidFill>
                  <a:latin typeface="Corbel" pitchFamily="34" charset="0"/>
                </a:rPr>
                <a:t>Digital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chemeClr val="bg1"/>
                  </a:solidFill>
                  <a:latin typeface="Corbel" pitchFamily="34" charset="0"/>
                </a:rPr>
                <a:t>Preservation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chemeClr val="bg1"/>
                  </a:solidFill>
                  <a:latin typeface="Corbel" pitchFamily="34" charset="0"/>
                </a:rPr>
                <a:t>Activity</a:t>
              </a:r>
            </a:p>
          </p:txBody>
        </p:sp>
        <p:sp>
          <p:nvSpPr>
            <p:cNvPr id="12294" name="Rectangle 9"/>
            <p:cNvSpPr>
              <a:spLocks noChangeArrowheads="1"/>
            </p:cNvSpPr>
            <p:nvPr/>
          </p:nvSpPr>
          <p:spPr bwMode="auto">
            <a:xfrm>
              <a:off x="3429000" y="3000375"/>
              <a:ext cx="4857750" cy="1096963"/>
            </a:xfrm>
            <a:prstGeom prst="rect">
              <a:avLst/>
            </a:prstGeom>
            <a:solidFill>
              <a:srgbClr val="3E6CA4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b="1" dirty="0">
                  <a:latin typeface="Corbel" pitchFamily="34" charset="0"/>
                </a:rPr>
                <a:t>CORE ATTRIBUTES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charset="0"/>
                <a:buChar char="•"/>
              </a:pPr>
              <a:r>
                <a:rPr lang="en-US" b="1" dirty="0">
                  <a:latin typeface="Corbel" pitchFamily="34" charset="0"/>
                </a:rPr>
                <a:t> </a:t>
              </a:r>
              <a:r>
                <a:rPr lang="en-US" sz="2000" b="1" dirty="0">
                  <a:latin typeface="Corbel" pitchFamily="34" charset="0"/>
                </a:rPr>
                <a:t>Intrinsic to all </a:t>
              </a:r>
              <a:r>
                <a:rPr lang="en-US" sz="2000" b="1" dirty="0" err="1">
                  <a:latin typeface="Corbel" pitchFamily="34" charset="0"/>
                </a:rPr>
                <a:t>d.p</a:t>
              </a:r>
              <a:r>
                <a:rPr lang="en-US" sz="2000" b="1" dirty="0">
                  <a:latin typeface="Corbel" pitchFamily="34" charset="0"/>
                </a:rPr>
                <a:t>. activities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charset="0"/>
                <a:buChar char="•"/>
              </a:pPr>
              <a:r>
                <a:rPr lang="en-US" sz="2000" b="1" dirty="0">
                  <a:latin typeface="Corbel" pitchFamily="34" charset="0"/>
                </a:rPr>
                <a:t> Identified by our econ experts</a:t>
              </a:r>
            </a:p>
          </p:txBody>
        </p:sp>
        <p:sp>
          <p:nvSpPr>
            <p:cNvPr id="12295" name="Rectangle 12"/>
            <p:cNvSpPr>
              <a:spLocks noChangeArrowheads="1"/>
            </p:cNvSpPr>
            <p:nvPr/>
          </p:nvSpPr>
          <p:spPr bwMode="auto">
            <a:xfrm>
              <a:off x="3429000" y="4143375"/>
              <a:ext cx="4857750" cy="1096963"/>
            </a:xfrm>
            <a:prstGeom prst="rect">
              <a:avLst/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b="1" dirty="0">
                  <a:latin typeface="Corbel" pitchFamily="34" charset="0"/>
                </a:rPr>
                <a:t>DOMAIN-SPECIFIC ATTRIBUTES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charset="0"/>
                <a:buChar char="•"/>
              </a:pPr>
              <a:r>
                <a:rPr lang="en-US" b="1" dirty="0">
                  <a:latin typeface="Corbel" pitchFamily="34" charset="0"/>
                </a:rPr>
                <a:t> </a:t>
              </a:r>
              <a:r>
                <a:rPr lang="en-US" sz="2000" b="1" dirty="0">
                  <a:latin typeface="Corbel" pitchFamily="34" charset="0"/>
                </a:rPr>
                <a:t>Apply in some (not all) </a:t>
              </a:r>
              <a:r>
                <a:rPr lang="en-US" sz="2000" b="1" dirty="0" err="1">
                  <a:latin typeface="Corbel" pitchFamily="34" charset="0"/>
                </a:rPr>
                <a:t>d.p</a:t>
              </a:r>
              <a:r>
                <a:rPr lang="en-US" sz="2000" b="1" dirty="0">
                  <a:latin typeface="Corbel" pitchFamily="34" charset="0"/>
                </a:rPr>
                <a:t>. activities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charset="0"/>
                <a:buChar char="•"/>
              </a:pPr>
              <a:r>
                <a:rPr lang="en-US" sz="2000" b="1" dirty="0">
                  <a:latin typeface="Corbel" pitchFamily="34" charset="0"/>
                </a:rPr>
                <a:t> Identified by our domain experts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429000" y="5286375"/>
              <a:ext cx="4857750" cy="1096963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b="1" dirty="0">
                  <a:latin typeface="Corbel" pitchFamily="34" charset="0"/>
                </a:rPr>
                <a:t>CHOICES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Font typeface="Arial" pitchFamily="34" charset="0"/>
                <a:buChar char="•"/>
                <a:defRPr/>
              </a:pPr>
              <a:r>
                <a:rPr lang="en-US" b="1" dirty="0">
                  <a:latin typeface="Corbel" pitchFamily="34" charset="0"/>
                </a:rPr>
                <a:t> </a:t>
              </a:r>
              <a:r>
                <a:rPr lang="en-US" sz="2000" b="1" dirty="0">
                  <a:latin typeface="Corbel" pitchFamily="34" charset="0"/>
                </a:rPr>
                <a:t>For decision-makers/stakeholders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Font typeface="Arial" pitchFamily="34" charset="0"/>
                <a:buChar char="•"/>
                <a:defRPr/>
              </a:pPr>
              <a:r>
                <a:rPr lang="en-US" sz="2000" b="1" dirty="0">
                  <a:latin typeface="Corbel" pitchFamily="34" charset="0"/>
                </a:rPr>
                <a:t> Identified by our domain experts</a:t>
              </a:r>
            </a:p>
          </p:txBody>
        </p:sp>
        <p:sp>
          <p:nvSpPr>
            <p:cNvPr id="9" name="Left Brace 8"/>
            <p:cNvSpPr/>
            <p:nvPr/>
          </p:nvSpPr>
          <p:spPr>
            <a:xfrm>
              <a:off x="2590800" y="3048000"/>
              <a:ext cx="685800" cy="3276600"/>
            </a:xfrm>
            <a:prstGeom prst="leftBrace">
              <a:avLst/>
            </a:prstGeom>
            <a:ln>
              <a:solidFill>
                <a:srgbClr val="99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Abstract the essentials …</a:t>
            </a:r>
            <a:endParaRPr lang="en-US" sz="3600" dirty="0"/>
          </a:p>
        </p:txBody>
      </p:sp>
      <p:sp>
        <p:nvSpPr>
          <p:cNvPr id="4" name="Cloud 3"/>
          <p:cNvSpPr/>
          <p:nvPr/>
        </p:nvSpPr>
        <p:spPr bwMode="auto">
          <a:xfrm>
            <a:off x="1" y="1676400"/>
            <a:ext cx="2362200" cy="2193925"/>
          </a:xfrm>
          <a:prstGeom prst="cloud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b="1" dirty="0">
                <a:latin typeface="Corbel" pitchFamily="34" charset="0"/>
              </a:rPr>
              <a:t>Real-World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b="1" dirty="0">
                <a:latin typeface="Corbel" pitchFamily="34" charset="0"/>
              </a:rPr>
              <a:t>Scenario X</a:t>
            </a:r>
          </a:p>
        </p:txBody>
      </p:sp>
      <p:sp>
        <p:nvSpPr>
          <p:cNvPr id="13316" name="Right Arrow 4"/>
          <p:cNvSpPr>
            <a:spLocks noChangeArrowheads="1"/>
          </p:cNvSpPr>
          <p:nvPr/>
        </p:nvSpPr>
        <p:spPr bwMode="auto">
          <a:xfrm>
            <a:off x="2133600" y="3657600"/>
            <a:ext cx="1006475" cy="733663"/>
          </a:xfrm>
          <a:prstGeom prst="rightArrow">
            <a:avLst>
              <a:gd name="adj1" fmla="val 50000"/>
              <a:gd name="adj2" fmla="val 50058"/>
            </a:avLst>
          </a:prstGeom>
          <a:solidFill>
            <a:srgbClr val="99FFCC"/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orbel" pitchFamily="34" charset="0"/>
            </a:endParaRPr>
          </a:p>
        </p:txBody>
      </p:sp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3886200" y="2057400"/>
            <a:ext cx="4773999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99FFCC"/>
                </a:solidFill>
                <a:latin typeface="Corbel" pitchFamily="34" charset="0"/>
              </a:rPr>
              <a:t>Core </a:t>
            </a: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Attribute 1  Derived demand</a:t>
            </a:r>
            <a:endParaRPr lang="en-US" sz="2000" dirty="0">
              <a:solidFill>
                <a:srgbClr val="99FFCC"/>
              </a:solidFill>
              <a:latin typeface="Corbel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99FFCC"/>
                </a:solidFill>
                <a:latin typeface="Corbel" pitchFamily="34" charset="0"/>
              </a:rPr>
              <a:t>Core Attribute </a:t>
            </a: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2  Depreciable  durable good</a:t>
            </a:r>
            <a:endParaRPr lang="en-US" sz="2000" dirty="0">
              <a:solidFill>
                <a:srgbClr val="99FFCC"/>
              </a:solidFill>
              <a:latin typeface="Corbel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99FFCC"/>
                </a:solidFill>
                <a:latin typeface="Corbel" pitchFamily="34" charset="0"/>
              </a:rPr>
              <a:t>Core Attribute </a:t>
            </a: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3  </a:t>
            </a:r>
            <a:r>
              <a:rPr lang="en-US" sz="2000" dirty="0" err="1" smtClean="0">
                <a:solidFill>
                  <a:srgbClr val="99FFCC"/>
                </a:solidFill>
                <a:latin typeface="Corbel" pitchFamily="34" charset="0"/>
              </a:rPr>
              <a:t>Nonrivalrous</a:t>
            </a: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 consumption</a:t>
            </a:r>
            <a:endParaRPr lang="en-US" sz="2000" dirty="0">
              <a:solidFill>
                <a:srgbClr val="99FFCC"/>
              </a:solidFill>
              <a:latin typeface="Corbel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99FFCC"/>
                </a:solidFill>
                <a:latin typeface="Corbel" pitchFamily="34" charset="0"/>
              </a:rPr>
              <a:t>Core Attribute </a:t>
            </a: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4  Temporally dynamic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99FFCC"/>
                </a:solidFill>
                <a:latin typeface="Corbel" pitchFamily="34" charset="0"/>
              </a:rPr>
              <a:t>		 path-dependent</a:t>
            </a:r>
            <a:endParaRPr lang="en-US" sz="2000" dirty="0">
              <a:solidFill>
                <a:srgbClr val="99FFCC"/>
              </a:solidFill>
              <a:latin typeface="Corbel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FF9900"/>
                </a:solidFill>
                <a:latin typeface="Corbel" pitchFamily="34" charset="0"/>
              </a:rPr>
              <a:t>Domain-specific attribute 1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FF9900"/>
                </a:solidFill>
                <a:latin typeface="Corbel" pitchFamily="34" charset="0"/>
              </a:rPr>
              <a:t>Domain-specific attribute 2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FF9900"/>
                </a:solidFill>
                <a:latin typeface="Corbel" pitchFamily="34" charset="0"/>
              </a:rPr>
              <a:t>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  <a:latin typeface="Corbel" pitchFamily="34" charset="0"/>
              </a:rPr>
              <a:t>Choice 1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  <a:latin typeface="Corbel" pitchFamily="34" charset="0"/>
              </a:rPr>
              <a:t>Choice 2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  <a:latin typeface="Corbel" pitchFamily="34" charset="0"/>
              </a:rPr>
              <a:t>…</a:t>
            </a:r>
            <a:endParaRPr lang="en-US" sz="2000" dirty="0">
              <a:solidFill>
                <a:schemeClr val="bg1"/>
              </a:solidFill>
              <a:latin typeface="Corbel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Economic sustainability: problem space</a:t>
            </a:r>
            <a:endParaRPr lang="en-US" dirty="0"/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2286000" y="1714500"/>
            <a:ext cx="2286000" cy="2286000"/>
          </a:xfrm>
          <a:prstGeom prst="ellipse">
            <a:avLst/>
          </a:prstGeom>
          <a:solidFill>
            <a:srgbClr val="FF7600">
              <a:alpha val="74901"/>
            </a:srgb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6715125" y="2571750"/>
            <a:ext cx="14164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rgbClr val="C00000"/>
                </a:solidFill>
              </a:rPr>
              <a:t>Supply-side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INCENTIVES</a:t>
            </a: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10570" y="2571750"/>
            <a:ext cx="156966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rgbClr val="C00000"/>
                </a:solidFill>
              </a:rPr>
              <a:t>Demand-side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</a:rPr>
              <a:t>VALUE</a:t>
            </a:r>
            <a:r>
              <a:rPr lang="en-US" sz="2000" dirty="0"/>
              <a:t> </a:t>
            </a:r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4143375" y="1714500"/>
            <a:ext cx="2286000" cy="2286000"/>
          </a:xfrm>
          <a:prstGeom prst="ellipse">
            <a:avLst/>
          </a:prstGeom>
          <a:solidFill>
            <a:srgbClr val="FF7600">
              <a:alpha val="74901"/>
            </a:srgb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9" name="Cloud 8"/>
          <p:cNvSpPr/>
          <p:nvPr/>
        </p:nvSpPr>
        <p:spPr bwMode="auto">
          <a:xfrm>
            <a:off x="4724400" y="4572000"/>
            <a:ext cx="2925763" cy="2011363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5368" name="TextBox 9"/>
          <p:cNvSpPr txBox="1">
            <a:spLocks noChangeArrowheads="1"/>
          </p:cNvSpPr>
          <p:nvPr/>
        </p:nvSpPr>
        <p:spPr bwMode="auto">
          <a:xfrm>
            <a:off x="5029200" y="5257800"/>
            <a:ext cx="2541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 dirty="0"/>
              <a:t>Digital Preservation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 dirty="0"/>
              <a:t>Activity</a:t>
            </a:r>
          </a:p>
        </p:txBody>
      </p:sp>
      <p:sp>
        <p:nvSpPr>
          <p:cNvPr id="15369" name="TextBox 10"/>
          <p:cNvSpPr txBox="1">
            <a:spLocks noChangeArrowheads="1"/>
          </p:cNvSpPr>
          <p:nvPr/>
        </p:nvSpPr>
        <p:spPr bwMode="auto">
          <a:xfrm>
            <a:off x="4857750" y="2714625"/>
            <a:ext cx="1325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/>
              <a:t>Providers</a:t>
            </a:r>
          </a:p>
        </p:txBody>
      </p:sp>
      <p:sp>
        <p:nvSpPr>
          <p:cNvPr id="15370" name="TextBox 11"/>
          <p:cNvSpPr txBox="1">
            <a:spLocks noChangeArrowheads="1"/>
          </p:cNvSpPr>
          <p:nvPr/>
        </p:nvSpPr>
        <p:spPr bwMode="auto">
          <a:xfrm>
            <a:off x="2428875" y="2714625"/>
            <a:ext cx="1743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/>
              <a:t>Beneficiaries</a:t>
            </a:r>
          </a:p>
        </p:txBody>
      </p:sp>
      <p:sp>
        <p:nvSpPr>
          <p:cNvPr id="16" name="Bent Arrow 15"/>
          <p:cNvSpPr/>
          <p:nvPr/>
        </p:nvSpPr>
        <p:spPr bwMode="auto">
          <a:xfrm rot="13167035" flipH="1">
            <a:off x="2497138" y="4252913"/>
            <a:ext cx="1000125" cy="571500"/>
          </a:xfrm>
          <a:prstGeom prst="ben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7" name="Bent Arrow 16"/>
          <p:cNvSpPr/>
          <p:nvPr/>
        </p:nvSpPr>
        <p:spPr bwMode="auto">
          <a:xfrm rot="2710648" flipH="1">
            <a:off x="5603875" y="4141788"/>
            <a:ext cx="1000125" cy="571500"/>
          </a:xfrm>
          <a:prstGeom prst="ben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5373" name="TextBox 12"/>
          <p:cNvSpPr txBox="1">
            <a:spLocks noChangeArrowheads="1"/>
          </p:cNvSpPr>
          <p:nvPr/>
        </p:nvSpPr>
        <p:spPr bwMode="auto">
          <a:xfrm>
            <a:off x="285750" y="4429125"/>
            <a:ext cx="371475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rgbClr val="C00000"/>
                </a:solidFill>
              </a:rPr>
              <a:t>Process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SELECTION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sz="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ONGOING/EFFICIENT RESOURCE ALLOCATION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sz="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ORGANIZATION/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GOVERNANCE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Real world to theory to recommendations</a:t>
            </a:r>
            <a:endParaRPr lang="en-US" sz="3600" dirty="0"/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>
          <a:xfrm>
            <a:off x="571500" y="1857375"/>
            <a:ext cx="7702550" cy="42021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rgbClr val="FF9900"/>
                </a:solidFill>
                <a:cs typeface="Lucida Sans Unicode" pitchFamily="34" charset="0"/>
              </a:rPr>
              <a:t>Framework (core attributes, domain-specific attributes, choices) provides: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200" dirty="0" smtClean="0">
                <a:cs typeface="Lucida Sans Unicode" pitchFamily="34" charset="0"/>
              </a:rPr>
              <a:t>Template for organizing key information from real world digital preservation scenarios …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200" dirty="0" smtClean="0">
                <a:cs typeface="Lucida Sans Unicode" pitchFamily="34" charset="0"/>
              </a:rPr>
              <a:t>… to which we can apply economic theory/insight to isolate important implications …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200" dirty="0" smtClean="0">
                <a:cs typeface="Lucida Sans Unicode" pitchFamily="34" charset="0"/>
              </a:rPr>
              <a:t>… from which we can derive practical recommendations/guidelines for our final report</a:t>
            </a:r>
          </a:p>
          <a:p>
            <a:pPr>
              <a:lnSpc>
                <a:spcPct val="100000"/>
              </a:lnSpc>
              <a:spcBef>
                <a:spcPts val="2400"/>
              </a:spcBef>
              <a:buFontTx/>
              <a:buNone/>
            </a:pPr>
            <a:endParaRPr lang="en-US" sz="2400" dirty="0" smtClean="0"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Key Deliverable for Year 2:  </a:t>
            </a:r>
            <a:br>
              <a:rPr lang="en-US" sz="3600" dirty="0" smtClean="0"/>
            </a:br>
            <a:r>
              <a:rPr lang="en-US" sz="3600" dirty="0" smtClean="0"/>
              <a:t>BRTF Final report</a:t>
            </a:r>
            <a:endParaRPr lang="en-US" sz="3600" dirty="0"/>
          </a:p>
        </p:txBody>
      </p:sp>
      <p:sp>
        <p:nvSpPr>
          <p:cNvPr id="11274" name="TextBox 12"/>
          <p:cNvSpPr txBox="1">
            <a:spLocks noChangeArrowheads="1"/>
          </p:cNvSpPr>
          <p:nvPr/>
        </p:nvSpPr>
        <p:spPr bwMode="auto">
          <a:xfrm>
            <a:off x="457200" y="1752600"/>
            <a:ext cx="2438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Represent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digital preservation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as set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of economic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factors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and conditions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that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impact sustainability</a:t>
            </a:r>
            <a:endParaRPr lang="en-US" sz="1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457200" y="2971800"/>
            <a:ext cx="2514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Based on a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particular set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of economic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factors and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conditions,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identify and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understand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the economic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implications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in terms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of prospects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for long-term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sustainability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457200" y="4800600"/>
            <a:ext cx="2514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Based on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economic analysis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,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provide Practical recommendations for eliminating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or mitigating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 weaknesses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or risks </a:t>
            </a:r>
            <a:r>
              <a:rPr lang="en-US" sz="1400" dirty="0" smtClean="0">
                <a:solidFill>
                  <a:schemeClr val="bg1"/>
                </a:solidFill>
                <a:latin typeface="Corbel" pitchFamily="34" charset="0"/>
              </a:rPr>
              <a:t>for achieving </a:t>
            </a:r>
            <a:r>
              <a:rPr lang="en-US" sz="1400" dirty="0">
                <a:solidFill>
                  <a:schemeClr val="bg1"/>
                </a:solidFill>
                <a:latin typeface="Corbel" pitchFamily="34" charset="0"/>
              </a:rPr>
              <a:t>sustainability</a:t>
            </a:r>
          </a:p>
        </p:txBody>
      </p:sp>
      <p:grpSp>
        <p:nvGrpSpPr>
          <p:cNvPr id="3" name="Group 14"/>
          <p:cNvGrpSpPr/>
          <p:nvPr/>
        </p:nvGrpSpPr>
        <p:grpSpPr>
          <a:xfrm>
            <a:off x="3048000" y="1714500"/>
            <a:ext cx="6096000" cy="4152900"/>
            <a:chOff x="2714625" y="1714500"/>
            <a:chExt cx="6429375" cy="4572000"/>
          </a:xfrm>
        </p:grpSpPr>
        <p:sp>
          <p:nvSpPr>
            <p:cNvPr id="11267" name="Rectangle 4"/>
            <p:cNvSpPr>
              <a:spLocks noChangeArrowheads="1"/>
            </p:cNvSpPr>
            <p:nvPr/>
          </p:nvSpPr>
          <p:spPr bwMode="auto">
            <a:xfrm>
              <a:off x="2714625" y="18573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rbel" pitchFamily="34" charset="0"/>
                </a:rPr>
                <a:t>Economic Framework</a:t>
              </a:r>
            </a:p>
          </p:txBody>
        </p:sp>
        <p:sp>
          <p:nvSpPr>
            <p:cNvPr id="11268" name="Rectangle 6"/>
            <p:cNvSpPr>
              <a:spLocks noChangeArrowheads="1"/>
            </p:cNvSpPr>
            <p:nvPr/>
          </p:nvSpPr>
          <p:spPr bwMode="auto">
            <a:xfrm>
              <a:off x="2714625" y="35718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rbel" pitchFamily="34" charset="0"/>
                </a:rPr>
                <a:t>Economic Analysis</a:t>
              </a:r>
            </a:p>
          </p:txBody>
        </p:sp>
        <p:sp>
          <p:nvSpPr>
            <p:cNvPr id="11269" name="Rectangle 7"/>
            <p:cNvSpPr>
              <a:spLocks noChangeArrowheads="1"/>
            </p:cNvSpPr>
            <p:nvPr/>
          </p:nvSpPr>
          <p:spPr bwMode="auto">
            <a:xfrm>
              <a:off x="2714625" y="5286375"/>
              <a:ext cx="3571875" cy="1000125"/>
            </a:xfrm>
            <a:prstGeom prst="rect">
              <a:avLst/>
            </a:prstGeom>
            <a:solidFill>
              <a:srgbClr val="3E6CA4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Corbel" pitchFamily="34" charset="0"/>
                </a:rPr>
                <a:t>Recommendations</a:t>
              </a:r>
            </a:p>
          </p:txBody>
        </p:sp>
        <p:sp>
          <p:nvSpPr>
            <p:cNvPr id="11270" name="Left Arrow 9"/>
            <p:cNvSpPr>
              <a:spLocks noChangeArrowheads="1"/>
            </p:cNvSpPr>
            <p:nvPr/>
          </p:nvSpPr>
          <p:spPr bwMode="auto">
            <a:xfrm>
              <a:off x="6248400" y="3810001"/>
              <a:ext cx="723900" cy="69012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1" name="Left Arrow 11"/>
            <p:cNvSpPr>
              <a:spLocks noChangeArrowheads="1"/>
            </p:cNvSpPr>
            <p:nvPr/>
          </p:nvSpPr>
          <p:spPr bwMode="auto">
            <a:xfrm>
              <a:off x="6248400" y="2057401"/>
              <a:ext cx="714375" cy="69012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2" name="Oval 10"/>
            <p:cNvSpPr>
              <a:spLocks noChangeArrowheads="1"/>
            </p:cNvSpPr>
            <p:nvPr/>
          </p:nvSpPr>
          <p:spPr bwMode="auto">
            <a:xfrm>
              <a:off x="6858000" y="1714500"/>
              <a:ext cx="2286000" cy="1371600"/>
            </a:xfrm>
            <a:prstGeom prst="ellipse">
              <a:avLst/>
            </a:prstGeom>
            <a:solidFill>
              <a:srgbClr val="FF99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b="1" dirty="0">
                  <a:latin typeface="Corbel" pitchFamily="34" charset="0"/>
                </a:rPr>
                <a:t>Real World</a:t>
              </a:r>
            </a:p>
            <a:p>
              <a:pPr algn="ctr"/>
              <a:r>
                <a:rPr lang="en-US" sz="1600" b="1" dirty="0">
                  <a:latin typeface="Corbel" pitchFamily="34" charset="0"/>
                </a:rPr>
                <a:t>Scenarios</a:t>
              </a:r>
            </a:p>
          </p:txBody>
        </p:sp>
        <p:sp>
          <p:nvSpPr>
            <p:cNvPr id="11273" name="Oval 8"/>
            <p:cNvSpPr>
              <a:spLocks noChangeArrowheads="1"/>
            </p:cNvSpPr>
            <p:nvPr/>
          </p:nvSpPr>
          <p:spPr bwMode="auto">
            <a:xfrm>
              <a:off x="6858000" y="3429000"/>
              <a:ext cx="2286000" cy="1371600"/>
            </a:xfrm>
            <a:prstGeom prst="ellipse">
              <a:avLst/>
            </a:prstGeom>
            <a:solidFill>
              <a:srgbClr val="FF99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b="1" dirty="0">
                  <a:latin typeface="Corbel" pitchFamily="34" charset="0"/>
                </a:rPr>
                <a:t>Sustainability</a:t>
              </a:r>
            </a:p>
            <a:p>
              <a:pPr algn="ctr"/>
              <a:r>
                <a:rPr lang="en-US" sz="1600" b="1" dirty="0">
                  <a:latin typeface="Corbel" pitchFamily="34" charset="0"/>
                </a:rPr>
                <a:t>Definition</a:t>
              </a:r>
            </a:p>
          </p:txBody>
        </p:sp>
        <p:sp>
          <p:nvSpPr>
            <p:cNvPr id="11277" name="Left Arrow 11"/>
            <p:cNvSpPr>
              <a:spLocks noChangeArrowheads="1"/>
            </p:cNvSpPr>
            <p:nvPr/>
          </p:nvSpPr>
          <p:spPr bwMode="auto">
            <a:xfrm rot="16200000">
              <a:off x="4111625" y="4598615"/>
              <a:ext cx="714375" cy="66114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  <p:sp>
          <p:nvSpPr>
            <p:cNvPr id="11278" name="Left Arrow 11"/>
            <p:cNvSpPr>
              <a:spLocks noChangeArrowheads="1"/>
            </p:cNvSpPr>
            <p:nvPr/>
          </p:nvSpPr>
          <p:spPr bwMode="auto">
            <a:xfrm rot="16200000">
              <a:off x="4111625" y="2884115"/>
              <a:ext cx="714375" cy="661146"/>
            </a:xfrm>
            <a:prstGeom prst="leftArrow">
              <a:avLst>
                <a:gd name="adj1" fmla="val 73444"/>
                <a:gd name="adj2" fmla="val 53904"/>
              </a:avLst>
            </a:prstGeom>
            <a:solidFill>
              <a:srgbClr val="99FFCC"/>
            </a:solidFill>
            <a:ln w="9525" algn="ctr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 b="1">
                <a:latin typeface="Corbe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For More Information</a:t>
            </a:r>
            <a:endParaRPr lang="en-US" sz="3600" dirty="0"/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>
          <a:xfrm>
            <a:off x="381000" y="1752600"/>
            <a:ext cx="4076700" cy="42021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rgbClr val="FF9900"/>
                </a:solidFill>
                <a:cs typeface="Lucida Sans Unicode" pitchFamily="34" charset="0"/>
              </a:rPr>
              <a:t>BRTF Website: </a:t>
            </a:r>
            <a:r>
              <a:rPr lang="en-US" sz="2400" dirty="0" smtClean="0">
                <a:solidFill>
                  <a:srgbClr val="99FFCC"/>
                </a:solidFill>
                <a:cs typeface="Lucida Sans Unicode" pitchFamily="34" charset="0"/>
              </a:rPr>
              <a:t>brtf.sdsc.edu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400" dirty="0" smtClean="0">
                <a:cs typeface="Lucida Sans Unicode" pitchFamily="34" charset="0"/>
              </a:rPr>
              <a:t>Interim Report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400" dirty="0" smtClean="0">
                <a:cs typeface="Lucida Sans Unicode" pitchFamily="34" charset="0"/>
              </a:rPr>
              <a:t>Preservation Bibliography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400" dirty="0" smtClean="0">
                <a:cs typeface="Lucida Sans Unicode" pitchFamily="34" charset="0"/>
              </a:rPr>
              <a:t>Task Force Information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sz="2400" dirty="0" smtClean="0">
                <a:cs typeface="Lucida Sans Unicode" pitchFamily="34" charset="0"/>
              </a:rPr>
              <a:t>Upcoming Final Report, etc.</a:t>
            </a:r>
          </a:p>
          <a:p>
            <a:pPr>
              <a:lnSpc>
                <a:spcPct val="100000"/>
              </a:lnSpc>
              <a:spcBef>
                <a:spcPts val="2400"/>
              </a:spcBef>
              <a:buFontTx/>
              <a:buNone/>
            </a:pPr>
            <a:endParaRPr lang="en-US" sz="2400" dirty="0" smtClean="0">
              <a:cs typeface="Lucida Sans Unicode" pitchFamily="34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  <a:buFontTx/>
              <a:buNone/>
            </a:pPr>
            <a:endParaRPr lang="en-US" sz="2400" dirty="0" smtClean="0">
              <a:cs typeface="Lucida Sans Unicode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2959" t="4187" r="14927"/>
          <a:stretch>
            <a:fillRect/>
          </a:stretch>
        </p:blipFill>
        <p:spPr bwMode="auto">
          <a:xfrm>
            <a:off x="4926151" y="533400"/>
            <a:ext cx="4217849" cy="5486400"/>
          </a:xfrm>
          <a:prstGeom prst="rect">
            <a:avLst/>
          </a:prstGeom>
          <a:noFill/>
          <a:ln w="19050">
            <a:solidFill>
              <a:srgbClr val="99FFCC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1138</Words>
  <Application>Microsoft Office PowerPoint</Application>
  <PresentationFormat>On-screen Show (4:3)</PresentationFormat>
  <Paragraphs>233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Update 2009:   Blue Ribbon Task Force on Sustainable Digital Preservation and Access   </vt:lpstr>
      <vt:lpstr>Blue Ribbon Task Force Goal</vt:lpstr>
      <vt:lpstr>Economic Sustainability</vt:lpstr>
      <vt:lpstr>BRTF-SDPA Charge</vt:lpstr>
      <vt:lpstr>BRTF-SDPA Participants</vt:lpstr>
      <vt:lpstr>Task Force Interim Report  (Released December 2008)</vt:lpstr>
      <vt:lpstr>Key Observations  </vt:lpstr>
      <vt:lpstr>Lessons Learned from Current Practice</vt:lpstr>
      <vt:lpstr>Further Work Required</vt:lpstr>
      <vt:lpstr>2009-2010:  Final Year Activities</vt:lpstr>
      <vt:lpstr>Key Deliverable for Year 2:   BRTF Final report</vt:lpstr>
      <vt:lpstr>Four generalized scenarios</vt:lpstr>
      <vt:lpstr>Economic framework</vt:lpstr>
      <vt:lpstr>Abstract the essentials …</vt:lpstr>
      <vt:lpstr>Economic sustainability: problem space</vt:lpstr>
      <vt:lpstr>Real world to theory to recommendations</vt:lpstr>
      <vt:lpstr>Key Deliverable for Year 2:   BRTF Final report</vt:lpstr>
      <vt:lpstr>For More Information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BRTF Outreach and Logistics</dc:title>
  <dc:creator/>
  <cp:lastModifiedBy>Abby Smith</cp:lastModifiedBy>
  <cp:revision>51</cp:revision>
  <dcterms:created xsi:type="dcterms:W3CDTF">2006-08-16T00:00:00Z</dcterms:created>
  <dcterms:modified xsi:type="dcterms:W3CDTF">2009-06-25T02:01:28Z</dcterms:modified>
</cp:coreProperties>
</file>